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012777186635454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Sheet1!$A$4:$A$19</c:f>
              <c:strCache>
                <c:ptCount val="16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Few Workers are Part-Time</c:v>
                </c:pt>
                <c:pt idx="6">
                  <c:v>Many Workers are Part-Time</c:v>
                </c:pt>
                <c:pt idx="8">
                  <c:v>Firm Has At Least Some Union Workers</c:v>
                </c:pt>
                <c:pt idx="9">
                  <c:v>Firm Does Not Have Any Union Workers</c:v>
                </c:pt>
                <c:pt idx="11">
                  <c:v>Less Than 35% of Workers Are Age 26 or Younger</c:v>
                </c:pt>
                <c:pt idx="12">
                  <c:v>35% or More Workers Are Age 26 or Younger</c:v>
                </c:pt>
                <c:pt idx="14">
                  <c:v>Less Than 35% of Workers Are Age 50 or Older</c:v>
                </c:pt>
                <c:pt idx="15">
                  <c:v>35% or More Workers Are Age 50 or Older</c:v>
                </c:pt>
              </c:strCache>
            </c:strRef>
          </c:cat>
          <c:val>
            <c:numRef>
              <c:f>Sheet1!$B$3:$B$19</c:f>
              <c:numCache>
                <c:formatCode>0%</c:formatCode>
                <c:ptCount val="17"/>
                <c:pt idx="0">
                  <c:v>0.82</c:v>
                </c:pt>
                <c:pt idx="1">
                  <c:v>0.71</c:v>
                </c:pt>
                <c:pt idx="3">
                  <c:v>0.78</c:v>
                </c:pt>
                <c:pt idx="4">
                  <c:v>0.84</c:v>
                </c:pt>
                <c:pt idx="6">
                  <c:v>0.82</c:v>
                </c:pt>
                <c:pt idx="7">
                  <c:v>0.71</c:v>
                </c:pt>
                <c:pt idx="9">
                  <c:v>0.85</c:v>
                </c:pt>
                <c:pt idx="10">
                  <c:v>0.78</c:v>
                </c:pt>
                <c:pt idx="12">
                  <c:v>0.81</c:v>
                </c:pt>
                <c:pt idx="13">
                  <c:v>0.71</c:v>
                </c:pt>
                <c:pt idx="15">
                  <c:v>0.8</c:v>
                </c:pt>
                <c:pt idx="16">
                  <c:v>0.82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1693696"/>
        <c:axId val="121695232"/>
      </c:barChart>
      <c:catAx>
        <c:axId val="121693696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121695232"/>
        <c:crosses val="autoZero"/>
        <c:auto val="1"/>
        <c:lblAlgn val="ctr"/>
        <c:lblOffset val="100"/>
        <c:noMultiLvlLbl val="0"/>
      </c:catAx>
      <c:valAx>
        <c:axId val="121695232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21693696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001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918376"/>
              </p:ext>
            </p:extLst>
          </p:nvPr>
        </p:nvGraphicFramePr>
        <p:xfrm>
          <a:off x="2743199" y="1524000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/>
              <a:t>* Estimates are statistically different from each other within category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/>
              <a:t>Exhibit 3.4</a:t>
            </a:r>
            <a:br>
              <a:rPr lang="en-US" sz="2400" dirty="0"/>
            </a:br>
            <a:r>
              <a:rPr lang="en-US" sz="2400" dirty="0"/>
              <a:t>Among Workers in Firms Offering Health Benefits, Percentage of Eligible Workers Who Take Up Health Benefits Offered by Their Firm, by Firm Characteristics, 2012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469452"/>
              </p:ext>
            </p:extLst>
          </p:nvPr>
        </p:nvGraphicFramePr>
        <p:xfrm>
          <a:off x="76200" y="1676397"/>
          <a:ext cx="4114800" cy="4571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777490"/>
              </a:tblGrid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Low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</a:rPr>
                        <a:t> Wage Level*</a:t>
                      </a: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Lower-Wage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Earn $24,000 a Year or Less)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Lower-Wage (35% or More Earn $24,000 a Year or Less)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High Wage Level*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Higher-Wage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Earn $55,000 a Year or More)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Higher-Wage </a:t>
                      </a:r>
                      <a:br>
                        <a:rPr lang="en-US" sz="10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(35% or More Earn $55,000 a Year or More)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Part-Time Workers*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Part-Time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Work Part-Time)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Part-Time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(35% or More Work Part-Time)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Unions*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Firm Has At Least Some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Firm Does Not Have Any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Younger Workers*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Less Than 35% of Workers Are Age 26 or Younger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35% or More Workers Are Age 26 or Younger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Older Workers*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Less Than 35% of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35% or More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73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182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3.4 Among Workers in Firms Offering Health Benefits, Percentage of Eligible Workers Who Take Up Health Benefits Offered by Their Firm, by Firm Characteristics,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3.4 Among Workers in Firms Offering Health Benefits, Percentage of Eligible Workers Who Take Up Health Benefits Offered by Their Firm, by Firm Characteristics, 2012</dc:title>
  <dc:creator>NirmitaP</dc:creator>
  <cp:lastModifiedBy>NirmitaP</cp:lastModifiedBy>
  <cp:revision>1</cp:revision>
  <dcterms:created xsi:type="dcterms:W3CDTF">2013-03-08T18:03:55Z</dcterms:created>
  <dcterms:modified xsi:type="dcterms:W3CDTF">2013-03-08T18:03:55Z</dcterms:modified>
</cp:coreProperties>
</file>