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012777186635454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Sheet1!$A$4:$A$19</c:f>
              <c:strCache>
                <c:ptCount val="16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Few Workers are Part-Time</c:v>
                </c:pt>
                <c:pt idx="6">
                  <c:v>Many Workers are Part-Time</c:v>
                </c:pt>
                <c:pt idx="8">
                  <c:v>Firm Has At Least Some Union Workers</c:v>
                </c:pt>
                <c:pt idx="9">
                  <c:v>Firm Does Not Have Any Union Workers</c:v>
                </c:pt>
                <c:pt idx="11">
                  <c:v>Less Than 35% of Workers Are Age 26 or Younger</c:v>
                </c:pt>
                <c:pt idx="12">
                  <c:v>35% or More Workers Are Age 26 or Younger</c:v>
                </c:pt>
                <c:pt idx="14">
                  <c:v>Less Than 35% of Workers Are Age 50 or Older</c:v>
                </c:pt>
                <c:pt idx="15">
                  <c:v>35% or More Workers Are Age 50 or Older</c:v>
                </c:pt>
              </c:strCache>
            </c:strRef>
          </c:cat>
          <c:val>
            <c:numRef>
              <c:f>Sheet1!$B$3:$B$19</c:f>
              <c:numCache>
                <c:formatCode>0%</c:formatCode>
                <c:ptCount val="17"/>
                <c:pt idx="0">
                  <c:v>0.79</c:v>
                </c:pt>
                <c:pt idx="1">
                  <c:v>0.66</c:v>
                </c:pt>
                <c:pt idx="3">
                  <c:v>0.73</c:v>
                </c:pt>
                <c:pt idx="4">
                  <c:v>0.82</c:v>
                </c:pt>
                <c:pt idx="6">
                  <c:v>0.83</c:v>
                </c:pt>
                <c:pt idx="7">
                  <c:v>0.53</c:v>
                </c:pt>
                <c:pt idx="9">
                  <c:v>0.78</c:v>
                </c:pt>
                <c:pt idx="10">
                  <c:v>0.77</c:v>
                </c:pt>
                <c:pt idx="12">
                  <c:v>0.79</c:v>
                </c:pt>
                <c:pt idx="13">
                  <c:v>0.6</c:v>
                </c:pt>
                <c:pt idx="15">
                  <c:v>0.75</c:v>
                </c:pt>
                <c:pt idx="16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1594624"/>
        <c:axId val="121596160"/>
      </c:barChart>
      <c:catAx>
        <c:axId val="121594624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121596160"/>
        <c:crosses val="autoZero"/>
        <c:auto val="1"/>
        <c:lblAlgn val="ctr"/>
        <c:lblOffset val="100"/>
        <c:noMultiLvlLbl val="0"/>
      </c:catAx>
      <c:valAx>
        <c:axId val="121596160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21594624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947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998459"/>
              </p:ext>
            </p:extLst>
          </p:nvPr>
        </p:nvGraphicFramePr>
        <p:xfrm>
          <a:off x="2743200" y="1524000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Estimates are statistically different from each other within category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/>
              <a:t>Exhibit 3.3</a:t>
            </a:r>
            <a:br>
              <a:rPr lang="en-US" sz="2400" dirty="0"/>
            </a:br>
            <a:r>
              <a:rPr lang="en-US" sz="2400" dirty="0"/>
              <a:t>Among Workers in Firms Offering Health Benefits, Percentage of Workers Eligible for Health Benefits Offered by Their Firm, by Firm Characteristics, 2012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63087"/>
              </p:ext>
            </p:extLst>
          </p:nvPr>
        </p:nvGraphicFramePr>
        <p:xfrm>
          <a:off x="48491" y="1676397"/>
          <a:ext cx="4142509" cy="4571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805199"/>
              </a:tblGrid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</a:rPr>
                        <a:t> Wage Level*</a:t>
                      </a: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Lower-Wage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Earn $24,000 a Year or Less)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Lower-Wage (35% or More Earn $24,000 a Year or Less)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High Wage Level*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Higher-Wage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Earn $55,000 a Year or More)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Higher-Wage </a:t>
                      </a:r>
                      <a:br>
                        <a:rPr lang="en-US" sz="10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Earn $55,000 a Year or More)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Part-Time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Part-Time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Work Part-Time)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Part-Time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Work Part-Time)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Younger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Less Than 35% of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35% or More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Older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Less Than 35% of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35% or More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13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181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3.3 Among Workers in Firms Offering Health Benefits, Percentage of Workers Eligible for Health Benefits Offered by Their Firm, by Firm Characteristics,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3.3 Among Workers in Firms Offering Health Benefits, Percentage of Workers Eligible for Health Benefits Offered by Their Firm, by Firm Characteristics, 2012</dc:title>
  <dc:creator>NirmitaP</dc:creator>
  <cp:lastModifiedBy>NirmitaP</cp:lastModifiedBy>
  <cp:revision>1</cp:revision>
  <dcterms:created xsi:type="dcterms:W3CDTF">2013-03-08T18:03:56Z</dcterms:created>
  <dcterms:modified xsi:type="dcterms:W3CDTF">2013-03-08T18:03:56Z</dcterms:modified>
</cp:coreProperties>
</file>