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890410958904146E-2"/>
          <c:y val="0"/>
          <c:w val="0.89444193730551269"/>
          <c:h val="0.7971484115692842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Single Coverage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543">
                <a:noFill/>
              </a:ln>
            </c:spPr>
            <c:txPr>
              <a:bodyPr/>
              <a:lstStyle/>
              <a:p>
                <a:pPr>
                  <a:defRPr sz="1100" b="0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Sheet1!$B$2:$P$2</c:f>
              <c:numCache>
                <c:formatCode>General</c:formatCode>
                <c:ptCount val="15"/>
                <c:pt idx="0">
                  <c:v>2001</c:v>
                </c:pt>
                <c:pt idx="1">
                  <c:v>2003</c:v>
                </c:pt>
                <c:pt idx="2">
                  <c:v>2005</c:v>
                </c:pt>
                <c:pt idx="3">
                  <c:v>2006</c:v>
                </c:pt>
                <c:pt idx="4">
                  <c:v>2008</c:v>
                </c:pt>
                <c:pt idx="5">
                  <c:v>2010</c:v>
                </c:pt>
                <c:pt idx="6">
                  <c:v>2012</c:v>
                </c:pt>
                <c:pt idx="8">
                  <c:v>2001</c:v>
                </c:pt>
                <c:pt idx="9">
                  <c:v>2003</c:v>
                </c:pt>
                <c:pt idx="10">
                  <c:v>2005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</c:numCache>
            </c:numRef>
          </c:cat>
          <c:val>
            <c:numRef>
              <c:f>Sheet1!$B$3:$P$3</c:f>
              <c:numCache>
                <c:formatCode>0%</c:formatCode>
                <c:ptCount val="15"/>
                <c:pt idx="0">
                  <c:v>0.51</c:v>
                </c:pt>
                <c:pt idx="1">
                  <c:v>0.54</c:v>
                </c:pt>
                <c:pt idx="2">
                  <c:v>0.54</c:v>
                </c:pt>
                <c:pt idx="3">
                  <c:v>0.51</c:v>
                </c:pt>
                <c:pt idx="4">
                  <c:v>0.53</c:v>
                </c:pt>
                <c:pt idx="5">
                  <c:v>0.55000000000000004</c:v>
                </c:pt>
                <c:pt idx="6">
                  <c:v>0.53</c:v>
                </c:pt>
                <c:pt idx="8">
                  <c:v>0.41</c:v>
                </c:pt>
                <c:pt idx="9">
                  <c:v>0.41</c:v>
                </c:pt>
                <c:pt idx="10">
                  <c:v>0.4</c:v>
                </c:pt>
                <c:pt idx="11">
                  <c:v>0.4</c:v>
                </c:pt>
                <c:pt idx="12">
                  <c:v>0.42</c:v>
                </c:pt>
                <c:pt idx="13">
                  <c:v>0.42</c:v>
                </c:pt>
                <c:pt idx="14">
                  <c:v>0.43</c:v>
                </c:pt>
              </c:numCache>
            </c:numRef>
          </c:val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Single Plus One Coverage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Sheet1!$B$2:$P$2</c:f>
              <c:numCache>
                <c:formatCode>General</c:formatCode>
                <c:ptCount val="15"/>
                <c:pt idx="0">
                  <c:v>2001</c:v>
                </c:pt>
                <c:pt idx="1">
                  <c:v>2003</c:v>
                </c:pt>
                <c:pt idx="2">
                  <c:v>2005</c:v>
                </c:pt>
                <c:pt idx="3">
                  <c:v>2006</c:v>
                </c:pt>
                <c:pt idx="4">
                  <c:v>2008</c:v>
                </c:pt>
                <c:pt idx="5">
                  <c:v>2010</c:v>
                </c:pt>
                <c:pt idx="6">
                  <c:v>2012</c:v>
                </c:pt>
                <c:pt idx="8">
                  <c:v>2001</c:v>
                </c:pt>
                <c:pt idx="9">
                  <c:v>2003</c:v>
                </c:pt>
                <c:pt idx="10">
                  <c:v>2005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</c:numCache>
            </c:numRef>
          </c:cat>
          <c:val>
            <c:numRef>
              <c:f>Sheet1!$B$4:$P$4</c:f>
              <c:numCache>
                <c:formatCode>0%</c:formatCode>
                <c:ptCount val="15"/>
                <c:pt idx="0">
                  <c:v>0.1</c:v>
                </c:pt>
                <c:pt idx="1">
                  <c:v>0.13</c:v>
                </c:pt>
                <c:pt idx="2">
                  <c:v>0.13</c:v>
                </c:pt>
                <c:pt idx="3">
                  <c:v>0.15</c:v>
                </c:pt>
                <c:pt idx="4">
                  <c:v>0.14000000000000001</c:v>
                </c:pt>
                <c:pt idx="5">
                  <c:v>0.15</c:v>
                </c:pt>
                <c:pt idx="6">
                  <c:v>0.15</c:v>
                </c:pt>
                <c:pt idx="8">
                  <c:v>0.16</c:v>
                </c:pt>
                <c:pt idx="9">
                  <c:v>0.18</c:v>
                </c:pt>
                <c:pt idx="10">
                  <c:v>0.19</c:v>
                </c:pt>
                <c:pt idx="11">
                  <c:v>0.2</c:v>
                </c:pt>
                <c:pt idx="12">
                  <c:v>0.21</c:v>
                </c:pt>
                <c:pt idx="13">
                  <c:v>0.21</c:v>
                </c:pt>
                <c:pt idx="14">
                  <c:v>0.19</c:v>
                </c:pt>
              </c:numCache>
            </c:numRef>
          </c:val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Family Coverage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Sheet1!$B$2:$P$2</c:f>
              <c:numCache>
                <c:formatCode>General</c:formatCode>
                <c:ptCount val="15"/>
                <c:pt idx="0">
                  <c:v>2001</c:v>
                </c:pt>
                <c:pt idx="1">
                  <c:v>2003</c:v>
                </c:pt>
                <c:pt idx="2">
                  <c:v>2005</c:v>
                </c:pt>
                <c:pt idx="3">
                  <c:v>2006</c:v>
                </c:pt>
                <c:pt idx="4">
                  <c:v>2008</c:v>
                </c:pt>
                <c:pt idx="5">
                  <c:v>2010</c:v>
                </c:pt>
                <c:pt idx="6">
                  <c:v>2012</c:v>
                </c:pt>
                <c:pt idx="8">
                  <c:v>2001</c:v>
                </c:pt>
                <c:pt idx="9">
                  <c:v>2003</c:v>
                </c:pt>
                <c:pt idx="10">
                  <c:v>2005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</c:numCache>
            </c:numRef>
          </c:cat>
          <c:val>
            <c:numRef>
              <c:f>Sheet1!$B$5:$P$5</c:f>
              <c:numCache>
                <c:formatCode>0%</c:formatCode>
                <c:ptCount val="15"/>
                <c:pt idx="0">
                  <c:v>0.39</c:v>
                </c:pt>
                <c:pt idx="1">
                  <c:v>0.33</c:v>
                </c:pt>
                <c:pt idx="2">
                  <c:v>0.32</c:v>
                </c:pt>
                <c:pt idx="3">
                  <c:v>0.34</c:v>
                </c:pt>
                <c:pt idx="4">
                  <c:v>0.32</c:v>
                </c:pt>
                <c:pt idx="5">
                  <c:v>0.3</c:v>
                </c:pt>
                <c:pt idx="6">
                  <c:v>0.32</c:v>
                </c:pt>
                <c:pt idx="8">
                  <c:v>0.43</c:v>
                </c:pt>
                <c:pt idx="9">
                  <c:v>0.41</c:v>
                </c:pt>
                <c:pt idx="10">
                  <c:v>0.41</c:v>
                </c:pt>
                <c:pt idx="11">
                  <c:v>0.4</c:v>
                </c:pt>
                <c:pt idx="12">
                  <c:v>0.38</c:v>
                </c:pt>
                <c:pt idx="13">
                  <c:v>0.36</c:v>
                </c:pt>
                <c:pt idx="14">
                  <c:v>0.38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23506048"/>
        <c:axId val="123532416"/>
      </c:barChart>
      <c:catAx>
        <c:axId val="12350604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419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pPr>
            <a:endParaRPr lang="en-US"/>
          </a:p>
        </c:txPr>
        <c:crossAx val="1235324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353241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23506048"/>
        <c:crosses val="max"/>
        <c:crossBetween val="between"/>
        <c:majorUnit val="0.2"/>
      </c:valAx>
      <c:spPr>
        <a:noFill/>
        <a:ln w="33543">
          <a:noFill/>
        </a:ln>
      </c:spPr>
    </c:plotArea>
    <c:legend>
      <c:legendPos val="b"/>
      <c:layout>
        <c:manualLayout>
          <c:xMode val="edge"/>
          <c:yMode val="edge"/>
          <c:x val="0.54482698859430112"/>
          <c:y val="0.84009089810446191"/>
          <c:w val="0.34970977048488816"/>
          <c:h val="0.15181772902061794"/>
        </c:manualLayout>
      </c:layout>
      <c:overlay val="0"/>
      <c:spPr>
        <a:noFill/>
        <a:ln w="4193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21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691A7-2557-4A51-9527-34B92143AD3F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074054-4D73-4DAC-97C5-614234A439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32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901F66-2808-4BCF-B619-12311EAF83F9}" type="slidenum">
              <a:rPr lang="en-US"/>
              <a:pPr/>
              <a:t>1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026"/>
            <a:ext cx="5029200" cy="411448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750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  <a:noFill/>
          <a:ln/>
        </p:spPr>
        <p:txBody>
          <a:bodyPr/>
          <a:lstStyle/>
          <a:p>
            <a:r>
              <a:rPr lang="en-US" sz="2400" b="1" dirty="0"/>
              <a:t>Exhibit 3.10</a:t>
            </a:r>
            <a:br>
              <a:rPr lang="en-US" sz="2400" b="1" dirty="0"/>
            </a:br>
            <a:r>
              <a:rPr lang="en-US" sz="2400" b="1" dirty="0"/>
              <a:t>Distribution of Covered Workers Electing Single Coverage, Single Plus One Coverage, or Family Coverage, by Firm Size, </a:t>
            </a:r>
            <a:r>
              <a:rPr lang="en-US" sz="2400" b="1" dirty="0" smtClean="0"/>
              <a:t>2001-2012</a:t>
            </a:r>
            <a:endParaRPr lang="en-US" sz="2400" b="1" dirty="0"/>
          </a:p>
        </p:txBody>
      </p:sp>
      <p:graphicFrame>
        <p:nvGraphicFramePr>
          <p:cNvPr id="9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850172321"/>
              </p:ext>
            </p:extLst>
          </p:nvPr>
        </p:nvGraphicFramePr>
        <p:xfrm>
          <a:off x="1028700" y="1676400"/>
          <a:ext cx="7881937" cy="5181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914400" y="3611563"/>
            <a:ext cx="38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0" y="1752600"/>
            <a:ext cx="1219200" cy="6001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5563" algn="r">
              <a:spcBef>
                <a:spcPct val="50000"/>
              </a:spcBef>
            </a:pPr>
            <a:r>
              <a:rPr lang="en-US" sz="1100" b="1" dirty="0"/>
              <a:t>All Small Firms (3-199 Workers)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0" y="3886198"/>
            <a:ext cx="1219200" cy="6001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5563" algn="r">
              <a:spcBef>
                <a:spcPct val="50000"/>
              </a:spcBef>
            </a:pPr>
            <a:r>
              <a:rPr lang="en-US" sz="1100" b="1" dirty="0"/>
              <a:t>All Large Firms (200 or More Workers)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0" y="5957754"/>
            <a:ext cx="5562600" cy="864339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eaLnBrk="1" hangingPunct="1"/>
            <a:endParaRPr lang="en-US" sz="1050" dirty="0"/>
          </a:p>
          <a:p>
            <a:pPr eaLnBrk="1" hangingPunct="1">
              <a:spcBef>
                <a:spcPts val="400"/>
              </a:spcBef>
            </a:pPr>
            <a:r>
              <a:rPr lang="en-US" sz="1100" dirty="0" smtClean="0"/>
              <a:t>NOTE: </a:t>
            </a:r>
            <a:r>
              <a:rPr lang="en-US" sz="1100" dirty="0"/>
              <a:t>Single Plus One coverage includes either an employee plus a spouse or an employee plus a child. </a:t>
            </a:r>
          </a:p>
          <a:p>
            <a:pPr eaLnBrk="1" hangingPunct="1">
              <a:spcBef>
                <a:spcPts val="400"/>
              </a:spcBef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2001-2012</a:t>
            </a:r>
            <a:r>
              <a:rPr lang="en-US" sz="1050" dirty="0" smtClean="0"/>
              <a:t>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49518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</Words>
  <Application>Microsoft Office PowerPoint</Application>
  <PresentationFormat>On-screen Show (4:3)</PresentationFormat>
  <Paragraphs>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3.10 Distribution of Covered Workers Electing Single Coverage, Single Plus One Coverage, or Family Coverage, by Firm Size, 2001-2012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3.10 Distribution of Covered Workers Electing Single Coverage, Single Plus One Coverage, or Family Coverage, by Firm Size, 2001-2012</dc:title>
  <dc:creator>NirmitaP</dc:creator>
  <cp:lastModifiedBy>NirmitaP</cp:lastModifiedBy>
  <cp:revision>1</cp:revision>
  <dcterms:created xsi:type="dcterms:W3CDTF">2013-03-08T18:03:52Z</dcterms:created>
  <dcterms:modified xsi:type="dcterms:W3CDTF">2013-03-08T18:03:52Z</dcterms:modified>
</cp:coreProperties>
</file>