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1999</c:v>
                </c:pt>
                <c:pt idx="1">
                  <c:v>2000*</c:v>
                </c:pt>
                <c:pt idx="2">
                  <c:v>2001*</c:v>
                </c:pt>
                <c:pt idx="3">
                  <c:v>2002*</c:v>
                </c:pt>
                <c:pt idx="4">
                  <c:v>2003*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2007*</c:v>
                </c:pt>
                <c:pt idx="9">
                  <c:v>2008</c:v>
                </c:pt>
                <c:pt idx="10">
                  <c:v>2009</c:v>
                </c:pt>
                <c:pt idx="11">
                  <c:v>2010*</c:v>
                </c:pt>
                <c:pt idx="12">
                  <c:v>2011</c:v>
                </c:pt>
                <c:pt idx="13">
                  <c:v>2012*</c:v>
                </c:pt>
              </c:strCache>
            </c:strRef>
          </c:cat>
          <c:val>
            <c:numRef>
              <c:f>Sheet1!$B$2:$O$2</c:f>
              <c:numCache>
                <c:formatCode>0%</c:formatCode>
                <c:ptCount val="14"/>
                <c:pt idx="0">
                  <c:v>0.04</c:v>
                </c:pt>
                <c:pt idx="1">
                  <c:v>0.03</c:v>
                </c:pt>
                <c:pt idx="2">
                  <c:v>0.04</c:v>
                </c:pt>
                <c:pt idx="3">
                  <c:v>0.03</c:v>
                </c:pt>
                <c:pt idx="4">
                  <c:v>0.02</c:v>
                </c:pt>
                <c:pt idx="5">
                  <c:v>0.03</c:v>
                </c:pt>
                <c:pt idx="6">
                  <c:v>0.03</c:v>
                </c:pt>
                <c:pt idx="7">
                  <c:v>0.03</c:v>
                </c:pt>
                <c:pt idx="8">
                  <c:v>0.02</c:v>
                </c:pt>
                <c:pt idx="9">
                  <c:v>0.03</c:v>
                </c:pt>
                <c:pt idx="10">
                  <c:v>0.03</c:v>
                </c:pt>
                <c:pt idx="11">
                  <c:v>0.01</c:v>
                </c:pt>
                <c:pt idx="12">
                  <c:v>0.04</c:v>
                </c:pt>
                <c:pt idx="13">
                  <c:v>0.02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1999</c:v>
                </c:pt>
                <c:pt idx="1">
                  <c:v>2000*</c:v>
                </c:pt>
                <c:pt idx="2">
                  <c:v>2001*</c:v>
                </c:pt>
                <c:pt idx="3">
                  <c:v>2002*</c:v>
                </c:pt>
                <c:pt idx="4">
                  <c:v>2003*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2007*</c:v>
                </c:pt>
                <c:pt idx="9">
                  <c:v>2008</c:v>
                </c:pt>
                <c:pt idx="10">
                  <c:v>2009</c:v>
                </c:pt>
                <c:pt idx="11">
                  <c:v>2010*</c:v>
                </c:pt>
                <c:pt idx="12">
                  <c:v>2011</c:v>
                </c:pt>
                <c:pt idx="13">
                  <c:v>2012*</c:v>
                </c:pt>
              </c:strCache>
            </c:strRef>
          </c:cat>
          <c:val>
            <c:numRef>
              <c:f>Sheet1!$B$3:$O$3</c:f>
              <c:numCache>
                <c:formatCode>0%</c:formatCode>
                <c:ptCount val="14"/>
                <c:pt idx="0">
                  <c:v>0.04</c:v>
                </c:pt>
                <c:pt idx="1">
                  <c:v>0.09</c:v>
                </c:pt>
                <c:pt idx="2">
                  <c:v>7.0000000000000007E-2</c:v>
                </c:pt>
                <c:pt idx="3">
                  <c:v>0.06</c:v>
                </c:pt>
                <c:pt idx="4">
                  <c:v>0.09</c:v>
                </c:pt>
                <c:pt idx="5">
                  <c:v>0.08</c:v>
                </c:pt>
                <c:pt idx="6">
                  <c:v>0.05</c:v>
                </c:pt>
                <c:pt idx="7">
                  <c:v>0.06</c:v>
                </c:pt>
                <c:pt idx="8">
                  <c:v>7.0000000000000007E-2</c:v>
                </c:pt>
                <c:pt idx="9">
                  <c:v>0.05</c:v>
                </c:pt>
                <c:pt idx="10">
                  <c:v>0.05</c:v>
                </c:pt>
                <c:pt idx="11">
                  <c:v>0.06</c:v>
                </c:pt>
                <c:pt idx="12">
                  <c:v>0.06</c:v>
                </c:pt>
                <c:pt idx="13">
                  <c:v>0.06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7"/>
        <c:overlap val="-41"/>
        <c:axId val="89847680"/>
        <c:axId val="89849216"/>
      </c:barChart>
      <c:catAx>
        <c:axId val="898476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0"/>
          <a:lstStyle/>
          <a:p>
            <a:pPr>
              <a:defRPr b="1"/>
            </a:pPr>
            <a:endParaRPr lang="en-US"/>
          </a:p>
        </c:txPr>
        <c:crossAx val="89849216"/>
        <c:crosses val="autoZero"/>
        <c:auto val="1"/>
        <c:lblAlgn val="ctr"/>
        <c:lblOffset val="100"/>
        <c:tickLblSkip val="1"/>
        <c:noMultiLvlLbl val="0"/>
      </c:catAx>
      <c:valAx>
        <c:axId val="89849216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8984768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5311405882910989"/>
          <c:y val="3.5133376410349276E-2"/>
          <c:w val="0.32594753260378245"/>
          <c:h val="8.7915525148608842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1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44532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5974947"/>
              </p:ext>
            </p:extLst>
          </p:nvPr>
        </p:nvGraphicFramePr>
        <p:xfrm>
          <a:off x="92075" y="1752600"/>
          <a:ext cx="8959850" cy="4373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* Estimate is statistically different between All Small Firms and All Large Firms within year (p&lt;.05).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SOURCE:  Kaiser/HRET Survey of Employer-Sponsored Health Benefits, 1999-2012.</a:t>
            </a:r>
            <a:endParaRPr lang="en-US" sz="11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Exhibit 2.8</a:t>
            </a:r>
            <a:br>
              <a:rPr lang="en-US" sz="2400" dirty="0" smtClean="0"/>
            </a:br>
            <a:r>
              <a:rPr lang="en-US" sz="2400" dirty="0" smtClean="0"/>
              <a:t>Among Firms Offering Health Benefits, Percentage That Offer Health Benefits to Temporary Workers, by Firm Size, 1999–2012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6148842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2.8 Among Firms Offering Health Benefits, Percentage That Offer Health Benefits to Temporary Workers, by Firm Size, 1999–2012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2.8 Among Firms Offering Health Benefits, Percentage That Offer Health Benefits to Temporary Workers, by Firm Size, 1999–2012</dc:title>
  <dc:creator>NirmitaP</dc:creator>
  <cp:lastModifiedBy>NirmitaP</cp:lastModifiedBy>
  <cp:revision>1</cp:revision>
  <dcterms:created xsi:type="dcterms:W3CDTF">2013-03-08T17:55:51Z</dcterms:created>
  <dcterms:modified xsi:type="dcterms:W3CDTF">2013-03-08T17:55:51Z</dcterms:modified>
</cp:coreProperties>
</file>