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charts/chart1.xml" ContentType="application/vnd.openxmlformats-officedocument.drawingml.chart+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embedTrueTypeFonts="1" saveSubsetFonts="1">
  <p:sldMasterIdLst>
    <p:sldMasterId id="2147483660" r:id="rId1"/>
    <p:sldMasterId id="2147483668" r:id="rId2"/>
    <p:sldMasterId id="2147483666" r:id="rId3"/>
  </p:sldMasterIdLst>
  <p:notesMasterIdLst>
    <p:notesMasterId r:id="rId5"/>
  </p:notesMasterIdLst>
  <p:sldIdLst>
    <p:sldId id="277" r:id="rId4"/>
  </p:sldIdLst>
  <p:sldSz cx="9144000" cy="6858000" type="screen4x3"/>
  <p:notesSz cx="6858000" cy="9144000"/>
  <p:embeddedFontLst>
    <p:embeddedFont>
      <p:font typeface="Tahoma" pitchFamily="34" charset="0"/>
      <p:regular r:id="rId6"/>
      <p:bold r:id="rId7"/>
    </p:embeddedFont>
    <p:embeddedFont>
      <p:font typeface="Meta Offc Pro" pitchFamily="34" charset="0"/>
      <p:regular r:id="rId8"/>
      <p:bold r:id="rId9"/>
      <p:italic r:id="rId10"/>
      <p:boldItalic r:id="rId11"/>
    </p:embeddedFont>
    <p:embeddedFont>
      <p:font typeface="Calibri" pitchFamily="34" charset="0"/>
      <p:regular r:id="rId12"/>
      <p:bold r:id="rId13"/>
      <p:italic r:id="rId14"/>
      <p:boldItalic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2040" y="-32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font" Target="fonts/font8.fntdata"/><Relationship Id="rId18"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font" Target="fonts/font2.fntdata"/><Relationship Id="rId12" Type="http://schemas.openxmlformats.org/officeDocument/2006/relationships/font" Target="fonts/font7.fntdata"/><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font" Target="fonts/font6.fntdata"/><Relationship Id="rId5" Type="http://schemas.openxmlformats.org/officeDocument/2006/relationships/notesMaster" Target="notesMasters/notesMaster1.xml"/><Relationship Id="rId15" Type="http://schemas.openxmlformats.org/officeDocument/2006/relationships/font" Target="fonts/font10.fntdata"/><Relationship Id="rId10" Type="http://schemas.openxmlformats.org/officeDocument/2006/relationships/font" Target="fonts/font5.fntdata"/><Relationship Id="rId19"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font" Target="fonts/font4.fntdata"/><Relationship Id="rId14" Type="http://schemas.openxmlformats.org/officeDocument/2006/relationships/font" Target="fonts/font9.fntdata"/></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001662974268542"/>
          <c:y val="0.12308002385182522"/>
          <c:w val="0.64862626048427152"/>
          <c:h val="0.76776852969311771"/>
        </c:manualLayout>
      </c:layout>
      <c:barChart>
        <c:barDir val="col"/>
        <c:grouping val="percentStacked"/>
        <c:varyColors val="0"/>
        <c:ser>
          <c:idx val="0"/>
          <c:order val="0"/>
          <c:tx>
            <c:strRef>
              <c:f>Sheet1!$B$1</c:f>
              <c:strCache>
                <c:ptCount val="1"/>
                <c:pt idx="0">
                  <c:v>3-9 Workers</c:v>
                </c:pt>
              </c:strCache>
            </c:strRef>
          </c:tx>
          <c:invertIfNegative val="0"/>
          <c:dLbls>
            <c:numFmt formatCode="0.0%" sourceLinked="0"/>
            <c:txPr>
              <a:bodyPr/>
              <a:lstStyle/>
              <a:p>
                <a:pPr>
                  <a:defRPr>
                    <a:solidFill>
                      <a:schemeClr val="bg1"/>
                    </a:solidFill>
                  </a:defRPr>
                </a:pPr>
                <a:endParaRPr lang="en-US"/>
              </a:p>
            </c:txPr>
            <c:showLegendKey val="0"/>
            <c:showVal val="1"/>
            <c:showCatName val="0"/>
            <c:showSerName val="0"/>
            <c:showPercent val="0"/>
            <c:showBubbleSize val="0"/>
            <c:showLeaderLines val="0"/>
          </c:dLbls>
          <c:cat>
            <c:strRef>
              <c:f>Sheet1!$A$2:$A$4</c:f>
              <c:strCache>
                <c:ptCount val="3"/>
                <c:pt idx="0">
                  <c:v>Employers</c:v>
                </c:pt>
                <c:pt idx="1">
                  <c:v>Workers</c:v>
                </c:pt>
                <c:pt idx="2">
                  <c:v>Covered Workers</c:v>
                </c:pt>
              </c:strCache>
            </c:strRef>
          </c:cat>
          <c:val>
            <c:numRef>
              <c:f>Sheet1!$B$2:$B$4</c:f>
              <c:numCache>
                <c:formatCode>General</c:formatCode>
                <c:ptCount val="3"/>
                <c:pt idx="0">
                  <c:v>0.61099999999999999</c:v>
                </c:pt>
                <c:pt idx="1">
                  <c:v>8.3000000000000004E-2</c:v>
                </c:pt>
                <c:pt idx="2">
                  <c:v>4.3999999999999997E-2</c:v>
                </c:pt>
              </c:numCache>
            </c:numRef>
          </c:val>
        </c:ser>
        <c:ser>
          <c:idx val="1"/>
          <c:order val="1"/>
          <c:tx>
            <c:strRef>
              <c:f>Sheet1!$C$1</c:f>
              <c:strCache>
                <c:ptCount val="1"/>
                <c:pt idx="0">
                  <c:v>10-24 Workers</c:v>
                </c:pt>
              </c:strCache>
            </c:strRef>
          </c:tx>
          <c:invertIfNegative val="0"/>
          <c:dLbls>
            <c:numFmt formatCode="0.0%" sourceLinked="0"/>
            <c:txPr>
              <a:bodyPr/>
              <a:lstStyle/>
              <a:p>
                <a:pPr>
                  <a:defRPr>
                    <a:solidFill>
                      <a:schemeClr val="bg1"/>
                    </a:solidFill>
                  </a:defRPr>
                </a:pPr>
                <a:endParaRPr lang="en-US"/>
              </a:p>
            </c:txPr>
            <c:showLegendKey val="0"/>
            <c:showVal val="1"/>
            <c:showCatName val="0"/>
            <c:showSerName val="0"/>
            <c:showPercent val="0"/>
            <c:showBubbleSize val="0"/>
            <c:showLeaderLines val="0"/>
          </c:dLbls>
          <c:cat>
            <c:strRef>
              <c:f>Sheet1!$A$2:$A$4</c:f>
              <c:strCache>
                <c:ptCount val="3"/>
                <c:pt idx="0">
                  <c:v>Employers</c:v>
                </c:pt>
                <c:pt idx="1">
                  <c:v>Workers</c:v>
                </c:pt>
                <c:pt idx="2">
                  <c:v>Covered Workers</c:v>
                </c:pt>
              </c:strCache>
            </c:strRef>
          </c:cat>
          <c:val>
            <c:numRef>
              <c:f>Sheet1!$C$2:$C$4</c:f>
              <c:numCache>
                <c:formatCode>General</c:formatCode>
                <c:ptCount val="3"/>
                <c:pt idx="0">
                  <c:v>0.23599999999999999</c:v>
                </c:pt>
                <c:pt idx="1">
                  <c:v>9.4E-2</c:v>
                </c:pt>
                <c:pt idx="2">
                  <c:v>6.9000000000000006E-2</c:v>
                </c:pt>
              </c:numCache>
            </c:numRef>
          </c:val>
        </c:ser>
        <c:ser>
          <c:idx val="2"/>
          <c:order val="2"/>
          <c:tx>
            <c:strRef>
              <c:f>Sheet1!$D$1</c:f>
              <c:strCache>
                <c:ptCount val="1"/>
                <c:pt idx="0">
                  <c:v>25-49 Workers</c:v>
                </c:pt>
              </c:strCache>
            </c:strRef>
          </c:tx>
          <c:invertIfNegative val="0"/>
          <c:dLbls>
            <c:numFmt formatCode="0.0%" sourceLinked="0"/>
            <c:showLegendKey val="0"/>
            <c:showVal val="1"/>
            <c:showCatName val="0"/>
            <c:showSerName val="0"/>
            <c:showPercent val="0"/>
            <c:showBubbleSize val="0"/>
            <c:showLeaderLines val="0"/>
          </c:dLbls>
          <c:cat>
            <c:strRef>
              <c:f>Sheet1!$A$2:$A$4</c:f>
              <c:strCache>
                <c:ptCount val="3"/>
                <c:pt idx="0">
                  <c:v>Employers</c:v>
                </c:pt>
                <c:pt idx="1">
                  <c:v>Workers</c:v>
                </c:pt>
                <c:pt idx="2">
                  <c:v>Covered Workers</c:v>
                </c:pt>
              </c:strCache>
            </c:strRef>
          </c:cat>
          <c:val>
            <c:numRef>
              <c:f>Sheet1!$D$2:$D$4</c:f>
              <c:numCache>
                <c:formatCode>General</c:formatCode>
                <c:ptCount val="3"/>
                <c:pt idx="0">
                  <c:v>8.1000000000000003E-2</c:v>
                </c:pt>
                <c:pt idx="1">
                  <c:v>7.3999999999999996E-2</c:v>
                </c:pt>
                <c:pt idx="2">
                  <c:v>7.0000000000000007E-2</c:v>
                </c:pt>
              </c:numCache>
            </c:numRef>
          </c:val>
        </c:ser>
        <c:ser>
          <c:idx val="3"/>
          <c:order val="3"/>
          <c:tx>
            <c:strRef>
              <c:f>Sheet1!$E$1</c:f>
              <c:strCache>
                <c:ptCount val="1"/>
                <c:pt idx="0">
                  <c:v>50-199 Workers</c:v>
                </c:pt>
              </c:strCache>
            </c:strRef>
          </c:tx>
          <c:invertIfNegative val="0"/>
          <c:dLbls>
            <c:numFmt formatCode="0.0%" sourceLinked="0"/>
            <c:showLegendKey val="0"/>
            <c:showVal val="1"/>
            <c:showCatName val="0"/>
            <c:showSerName val="0"/>
            <c:showPercent val="0"/>
            <c:showBubbleSize val="0"/>
            <c:showLeaderLines val="0"/>
          </c:dLbls>
          <c:cat>
            <c:strRef>
              <c:f>Sheet1!$A$2:$A$4</c:f>
              <c:strCache>
                <c:ptCount val="3"/>
                <c:pt idx="0">
                  <c:v>Employers</c:v>
                </c:pt>
                <c:pt idx="1">
                  <c:v>Workers</c:v>
                </c:pt>
                <c:pt idx="2">
                  <c:v>Covered Workers</c:v>
                </c:pt>
              </c:strCache>
            </c:strRef>
          </c:cat>
          <c:val>
            <c:numRef>
              <c:f>Sheet1!$E$2:$E$4</c:f>
              <c:numCache>
                <c:formatCode>General</c:formatCode>
                <c:ptCount val="3"/>
                <c:pt idx="0">
                  <c:v>5.7000000000000002E-2</c:v>
                </c:pt>
                <c:pt idx="1">
                  <c:v>0.13700000000000001</c:v>
                </c:pt>
                <c:pt idx="2">
                  <c:v>0.14199999999999999</c:v>
                </c:pt>
              </c:numCache>
            </c:numRef>
          </c:val>
        </c:ser>
        <c:ser>
          <c:idx val="4"/>
          <c:order val="4"/>
          <c:tx>
            <c:strRef>
              <c:f>Sheet1!$F$1</c:f>
              <c:strCache>
                <c:ptCount val="1"/>
                <c:pt idx="0">
                  <c:v>200-999 Workers</c:v>
                </c:pt>
              </c:strCache>
            </c:strRef>
          </c:tx>
          <c:invertIfNegative val="0"/>
          <c:dLbls>
            <c:dLbl>
              <c:idx val="0"/>
              <c:layout>
                <c:manualLayout>
                  <c:x val="0.11764705882352941"/>
                  <c:y val="4.1410550968195799E-2"/>
                </c:manualLayout>
              </c:layout>
              <c:showLegendKey val="0"/>
              <c:showVal val="1"/>
              <c:showCatName val="0"/>
              <c:showSerName val="0"/>
              <c:showPercent val="0"/>
              <c:showBubbleSize val="0"/>
            </c:dLbl>
            <c:numFmt formatCode="0.0%" sourceLinked="0"/>
            <c:txPr>
              <a:bodyPr/>
              <a:lstStyle/>
              <a:p>
                <a:pPr>
                  <a:defRPr sz="1600"/>
                </a:pPr>
                <a:endParaRPr lang="en-US"/>
              </a:p>
            </c:txPr>
            <c:showLegendKey val="0"/>
            <c:showVal val="1"/>
            <c:showCatName val="0"/>
            <c:showSerName val="0"/>
            <c:showPercent val="0"/>
            <c:showBubbleSize val="0"/>
            <c:showLeaderLines val="0"/>
          </c:dLbls>
          <c:cat>
            <c:strRef>
              <c:f>Sheet1!$A$2:$A$4</c:f>
              <c:strCache>
                <c:ptCount val="3"/>
                <c:pt idx="0">
                  <c:v>Employers</c:v>
                </c:pt>
                <c:pt idx="1">
                  <c:v>Workers</c:v>
                </c:pt>
                <c:pt idx="2">
                  <c:v>Covered Workers</c:v>
                </c:pt>
              </c:strCache>
            </c:strRef>
          </c:cat>
          <c:val>
            <c:numRef>
              <c:f>Sheet1!$F$2:$F$4</c:f>
              <c:numCache>
                <c:formatCode>General</c:formatCode>
                <c:ptCount val="3"/>
                <c:pt idx="0">
                  <c:v>1.2999999999999999E-2</c:v>
                </c:pt>
                <c:pt idx="1">
                  <c:v>0.13300000000000001</c:v>
                </c:pt>
                <c:pt idx="2">
                  <c:v>0.14499999999999999</c:v>
                </c:pt>
              </c:numCache>
            </c:numRef>
          </c:val>
        </c:ser>
        <c:ser>
          <c:idx val="5"/>
          <c:order val="5"/>
          <c:tx>
            <c:strRef>
              <c:f>Sheet1!$G$1</c:f>
              <c:strCache>
                <c:ptCount val="1"/>
                <c:pt idx="0">
                  <c:v>1,000-4,999 Workers</c:v>
                </c:pt>
              </c:strCache>
            </c:strRef>
          </c:tx>
          <c:invertIfNegative val="0"/>
          <c:dLbls>
            <c:dLbl>
              <c:idx val="0"/>
              <c:layout>
                <c:manualLayout>
                  <c:x val="0.11906449326718639"/>
                  <c:y val="-4.6586869839220273E-2"/>
                </c:manualLayout>
              </c:layout>
              <c:numFmt formatCode="0.0%" sourceLinked="0"/>
              <c:spPr/>
              <c:txPr>
                <a:bodyPr/>
                <a:lstStyle/>
                <a:p>
                  <a:pPr>
                    <a:defRPr sz="1600"/>
                  </a:pPr>
                  <a:endParaRPr lang="en-US"/>
                </a:p>
              </c:txPr>
              <c:showLegendKey val="0"/>
              <c:showVal val="1"/>
              <c:showCatName val="0"/>
              <c:showSerName val="0"/>
              <c:showPercent val="0"/>
              <c:showBubbleSize val="0"/>
            </c:dLbl>
            <c:numFmt formatCode="0.0%" sourceLinked="0"/>
            <c:showLegendKey val="0"/>
            <c:showVal val="1"/>
            <c:showCatName val="0"/>
            <c:showSerName val="0"/>
            <c:showPercent val="0"/>
            <c:showBubbleSize val="0"/>
            <c:showLeaderLines val="0"/>
          </c:dLbls>
          <c:cat>
            <c:strRef>
              <c:f>Sheet1!$A$2:$A$4</c:f>
              <c:strCache>
                <c:ptCount val="3"/>
                <c:pt idx="0">
                  <c:v>Employers</c:v>
                </c:pt>
                <c:pt idx="1">
                  <c:v>Workers</c:v>
                </c:pt>
                <c:pt idx="2">
                  <c:v>Covered Workers</c:v>
                </c:pt>
              </c:strCache>
            </c:strRef>
          </c:cat>
          <c:val>
            <c:numRef>
              <c:f>Sheet1!$G$2:$G$4</c:f>
              <c:numCache>
                <c:formatCode>General</c:formatCode>
                <c:ptCount val="3"/>
                <c:pt idx="0">
                  <c:v>2E-3</c:v>
                </c:pt>
                <c:pt idx="1">
                  <c:v>0.129</c:v>
                </c:pt>
                <c:pt idx="2">
                  <c:v>0.15</c:v>
                </c:pt>
              </c:numCache>
            </c:numRef>
          </c:val>
        </c:ser>
        <c:ser>
          <c:idx val="6"/>
          <c:order val="6"/>
          <c:tx>
            <c:strRef>
              <c:f>Sheet1!$H$1</c:f>
              <c:strCache>
                <c:ptCount val="1"/>
                <c:pt idx="0">
                  <c:v>5,000 or More Workers</c:v>
                </c:pt>
              </c:strCache>
            </c:strRef>
          </c:tx>
          <c:invertIfNegative val="0"/>
          <c:dLbls>
            <c:dLbl>
              <c:idx val="0"/>
              <c:layout>
                <c:manualLayout>
                  <c:x val="1.4174344436569809E-3"/>
                  <c:y val="-2.5881594355122377E-2"/>
                </c:manualLayout>
              </c:layout>
              <c:showLegendKey val="0"/>
              <c:showVal val="1"/>
              <c:showCatName val="0"/>
              <c:showSerName val="0"/>
              <c:showPercent val="0"/>
              <c:showBubbleSize val="0"/>
            </c:dLbl>
            <c:numFmt formatCode="0.0%" sourceLinked="0"/>
            <c:showLegendKey val="0"/>
            <c:showVal val="1"/>
            <c:showCatName val="0"/>
            <c:showSerName val="0"/>
            <c:showPercent val="0"/>
            <c:showBubbleSize val="0"/>
            <c:showLeaderLines val="0"/>
          </c:dLbls>
          <c:cat>
            <c:strRef>
              <c:f>Sheet1!$A$2:$A$4</c:f>
              <c:strCache>
                <c:ptCount val="3"/>
                <c:pt idx="0">
                  <c:v>Employers</c:v>
                </c:pt>
                <c:pt idx="1">
                  <c:v>Workers</c:v>
                </c:pt>
                <c:pt idx="2">
                  <c:v>Covered Workers</c:v>
                </c:pt>
              </c:strCache>
            </c:strRef>
          </c:cat>
          <c:val>
            <c:numRef>
              <c:f>Sheet1!$H$2:$H$4</c:f>
              <c:numCache>
                <c:formatCode>General</c:formatCode>
                <c:ptCount val="3"/>
                <c:pt idx="0">
                  <c:v>1E-3</c:v>
                </c:pt>
                <c:pt idx="1">
                  <c:v>0.35099999999999998</c:v>
                </c:pt>
                <c:pt idx="2">
                  <c:v>0.38</c:v>
                </c:pt>
              </c:numCache>
            </c:numRef>
          </c:val>
        </c:ser>
        <c:dLbls>
          <c:showLegendKey val="0"/>
          <c:showVal val="0"/>
          <c:showCatName val="0"/>
          <c:showSerName val="0"/>
          <c:showPercent val="0"/>
          <c:showBubbleSize val="0"/>
        </c:dLbls>
        <c:gapWidth val="50"/>
        <c:overlap val="100"/>
        <c:axId val="61400192"/>
        <c:axId val="61401728"/>
      </c:barChart>
      <c:catAx>
        <c:axId val="61400192"/>
        <c:scaling>
          <c:orientation val="minMax"/>
        </c:scaling>
        <c:delete val="0"/>
        <c:axPos val="b"/>
        <c:majorTickMark val="out"/>
        <c:minorTickMark val="none"/>
        <c:tickLblPos val="nextTo"/>
        <c:crossAx val="61401728"/>
        <c:crosses val="autoZero"/>
        <c:auto val="1"/>
        <c:lblAlgn val="ctr"/>
        <c:lblOffset val="100"/>
        <c:noMultiLvlLbl val="0"/>
      </c:catAx>
      <c:valAx>
        <c:axId val="61401728"/>
        <c:scaling>
          <c:orientation val="minMax"/>
        </c:scaling>
        <c:delete val="0"/>
        <c:axPos val="l"/>
        <c:numFmt formatCode="0%" sourceLinked="1"/>
        <c:majorTickMark val="out"/>
        <c:minorTickMark val="none"/>
        <c:tickLblPos val="nextTo"/>
        <c:crossAx val="61400192"/>
        <c:crosses val="autoZero"/>
        <c:crossBetween val="between"/>
      </c:valAx>
    </c:plotArea>
    <c:legend>
      <c:legendPos val="r"/>
      <c:layout/>
      <c:overlay val="0"/>
      <c:txPr>
        <a:bodyPr/>
        <a:lstStyle/>
        <a:p>
          <a:pPr>
            <a:defRPr sz="1400"/>
          </a:pPr>
          <a:endParaRPr lang="en-US"/>
        </a:p>
      </c:txPr>
    </c:legend>
    <c:plotVisOnly val="1"/>
    <c:dispBlanksAs val="gap"/>
    <c:showDLblsOverMax val="0"/>
  </c:chart>
  <c:txPr>
    <a:bodyPr/>
    <a:lstStyle/>
    <a:p>
      <a:pPr>
        <a:defRPr sz="1800"/>
      </a:pPr>
      <a:endParaRPr lang="en-US"/>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0.28738</cdr:x>
      <cdr:y>0.1087</cdr:y>
    </cdr:from>
    <cdr:to>
      <cdr:x>0.30439</cdr:x>
      <cdr:y>0.12423</cdr:y>
    </cdr:to>
    <cdr:cxnSp macro="">
      <cdr:nvCxnSpPr>
        <cdr:cNvPr id="3" name="Straight Connector 2"/>
        <cdr:cNvCxnSpPr/>
      </cdr:nvCxnSpPr>
      <cdr:spPr>
        <a:xfrm xmlns:a="http://schemas.openxmlformats.org/drawingml/2006/main" flipH="1">
          <a:off x="2574925" y="533399"/>
          <a:ext cx="152400" cy="76200"/>
        </a:xfrm>
        <a:prstGeom xmlns:a="http://schemas.openxmlformats.org/drawingml/2006/main" prst="line">
          <a:avLst/>
        </a:prstGeom>
        <a:ln xmlns:a="http://schemas.openxmlformats.org/drawingml/2006/main" w="12700" cmpd="sng">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0.28738</cdr:x>
      <cdr:y>0.13976</cdr:y>
    </cdr:from>
    <cdr:to>
      <cdr:x>0.30439</cdr:x>
      <cdr:y>0.15529</cdr:y>
    </cdr:to>
    <cdr:cxnSp macro="">
      <cdr:nvCxnSpPr>
        <cdr:cNvPr id="4" name="Straight Connector 3"/>
        <cdr:cNvCxnSpPr/>
      </cdr:nvCxnSpPr>
      <cdr:spPr>
        <a:xfrm xmlns:a="http://schemas.openxmlformats.org/drawingml/2006/main" flipH="1" flipV="1">
          <a:off x="2574925" y="685799"/>
          <a:ext cx="152400" cy="76200"/>
        </a:xfrm>
        <a:prstGeom xmlns:a="http://schemas.openxmlformats.org/drawingml/2006/main" prst="line">
          <a:avLst/>
        </a:prstGeom>
        <a:ln xmlns:a="http://schemas.openxmlformats.org/drawingml/2006/main" w="12700" cmpd="sng">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A4D92E5-9FFA-458A-9BEA-BDF5C2EF3530}" type="datetimeFigureOut">
              <a:rPr lang="en-US" smtClean="0"/>
              <a:t>3/21/2013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E76084-7007-4F9A-9BF5-85CA96B02EE7}" type="slidenum">
              <a:rPr lang="en-US" smtClean="0"/>
              <a:t>‹#›</a:t>
            </a:fld>
            <a:endParaRPr lang="en-US"/>
          </a:p>
        </p:txBody>
      </p:sp>
    </p:spTree>
    <p:extLst>
      <p:ext uri="{BB962C8B-B14F-4D97-AF65-F5344CB8AC3E}">
        <p14:creationId xmlns:p14="http://schemas.microsoft.com/office/powerpoint/2010/main" val="27750938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097280"/>
            <a:ext cx="896112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0"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310786866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 Figures">
    <p:spTree>
      <p:nvGrpSpPr>
        <p:cNvPr id="1" name=""/>
        <p:cNvGrpSpPr/>
        <p:nvPr/>
      </p:nvGrpSpPr>
      <p:grpSpPr>
        <a:xfrm>
          <a:off x="0" y="0"/>
          <a:ext cx="0" cy="0"/>
          <a:chOff x="0" y="0"/>
          <a:chExt cx="0" cy="0"/>
        </a:xfrm>
      </p:grpSpPr>
      <p:sp>
        <p:nvSpPr>
          <p:cNvPr id="16" name="Content Placeholder 2"/>
          <p:cNvSpPr>
            <a:spLocks noGrp="1"/>
          </p:cNvSpPr>
          <p:nvPr>
            <p:ph idx="1"/>
          </p:nvPr>
        </p:nvSpPr>
        <p:spPr>
          <a:xfrm>
            <a:off x="91440" y="1097280"/>
            <a:ext cx="443484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8"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
        <p:nvSpPr>
          <p:cNvPr id="19" name="Content Placeholder 2"/>
          <p:cNvSpPr>
            <a:spLocks noGrp="1"/>
          </p:cNvSpPr>
          <p:nvPr>
            <p:ph idx="12"/>
          </p:nvPr>
        </p:nvSpPr>
        <p:spPr>
          <a:xfrm>
            <a:off x="4617720" y="1097280"/>
            <a:ext cx="443484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2959904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 Figures">
    <p:spTree>
      <p:nvGrpSpPr>
        <p:cNvPr id="1" name=""/>
        <p:cNvGrpSpPr/>
        <p:nvPr/>
      </p:nvGrpSpPr>
      <p:grpSpPr>
        <a:xfrm>
          <a:off x="0" y="0"/>
          <a:ext cx="0" cy="0"/>
          <a:chOff x="0" y="0"/>
          <a:chExt cx="0" cy="0"/>
        </a:xfrm>
      </p:grpSpPr>
      <p:sp>
        <p:nvSpPr>
          <p:cNvPr id="11" name="Content Placeholder 2"/>
          <p:cNvSpPr>
            <a:spLocks noGrp="1"/>
          </p:cNvSpPr>
          <p:nvPr>
            <p:ph idx="1"/>
          </p:nvPr>
        </p:nvSpPr>
        <p:spPr>
          <a:xfrm>
            <a:off x="9144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4"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
        <p:nvSpPr>
          <p:cNvPr id="15" name="Content Placeholder 2"/>
          <p:cNvSpPr>
            <a:spLocks noGrp="1"/>
          </p:cNvSpPr>
          <p:nvPr>
            <p:ph idx="12"/>
          </p:nvPr>
        </p:nvSpPr>
        <p:spPr>
          <a:xfrm>
            <a:off x="310896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612648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3634158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Layout">
    <p:spTree>
      <p:nvGrpSpPr>
        <p:cNvPr id="1" name=""/>
        <p:cNvGrpSpPr/>
        <p:nvPr/>
      </p:nvGrpSpPr>
      <p:grpSpPr>
        <a:xfrm>
          <a:off x="0" y="0"/>
          <a:ext cx="0" cy="0"/>
          <a:chOff x="0" y="0"/>
          <a:chExt cx="0" cy="0"/>
        </a:xfrm>
      </p:grpSpPr>
      <p:sp>
        <p:nvSpPr>
          <p:cNvPr id="5"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6" name="Tit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332312335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371600"/>
            <a:ext cx="8961120" cy="475488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32"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1937511734"/>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 Figures">
    <p:spTree>
      <p:nvGrpSpPr>
        <p:cNvPr id="1" name=""/>
        <p:cNvGrpSpPr/>
        <p:nvPr/>
      </p:nvGrpSpPr>
      <p:grpSpPr>
        <a:xfrm>
          <a:off x="0" y="0"/>
          <a:ext cx="0" cy="0"/>
          <a:chOff x="0" y="0"/>
          <a:chExt cx="0" cy="0"/>
        </a:xfrm>
      </p:grpSpPr>
      <p:sp>
        <p:nvSpPr>
          <p:cNvPr id="16" name="Content Placeholder 2"/>
          <p:cNvSpPr>
            <a:spLocks noGrp="1"/>
          </p:cNvSpPr>
          <p:nvPr>
            <p:ph idx="1"/>
          </p:nvPr>
        </p:nvSpPr>
        <p:spPr>
          <a:xfrm>
            <a:off x="91440" y="1371600"/>
            <a:ext cx="4434840" cy="475488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9" name="Content Placeholder 2"/>
          <p:cNvSpPr>
            <a:spLocks noGrp="1"/>
          </p:cNvSpPr>
          <p:nvPr>
            <p:ph idx="12"/>
          </p:nvPr>
        </p:nvSpPr>
        <p:spPr>
          <a:xfrm>
            <a:off x="4617720" y="1371600"/>
            <a:ext cx="4434840" cy="475488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Tit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l" rtl="0" eaLnBrk="1" fontAlgn="base" hangingPunct="1">
              <a:spcBef>
                <a:spcPct val="0"/>
              </a:spcBef>
              <a:spcAft>
                <a:spcPct val="0"/>
              </a:spcAft>
            </a:pPr>
            <a:r>
              <a:rPr lang="en-US" dirty="0" smtClean="0"/>
              <a:t>Click to edit Master title style</a:t>
            </a:r>
          </a:p>
        </p:txBody>
      </p:sp>
    </p:spTree>
    <p:extLst>
      <p:ext uri="{BB962C8B-B14F-4D97-AF65-F5344CB8AC3E}">
        <p14:creationId xmlns:p14="http://schemas.microsoft.com/office/powerpoint/2010/main" val="212497984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 Figures">
    <p:spTree>
      <p:nvGrpSpPr>
        <p:cNvPr id="1" name=""/>
        <p:cNvGrpSpPr/>
        <p:nvPr/>
      </p:nvGrpSpPr>
      <p:grpSpPr>
        <a:xfrm>
          <a:off x="0" y="0"/>
          <a:ext cx="0" cy="0"/>
          <a:chOff x="0" y="0"/>
          <a:chExt cx="0" cy="0"/>
        </a:xfrm>
      </p:grpSpPr>
      <p:sp>
        <p:nvSpPr>
          <p:cNvPr id="11" name="Content Placeholder 2"/>
          <p:cNvSpPr>
            <a:spLocks noGrp="1"/>
          </p:cNvSpPr>
          <p:nvPr>
            <p:ph idx="1"/>
          </p:nvPr>
        </p:nvSpPr>
        <p:spPr>
          <a:xfrm>
            <a:off x="91440" y="1371600"/>
            <a:ext cx="2926080" cy="475488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5" name="Content Placeholder 2"/>
          <p:cNvSpPr>
            <a:spLocks noGrp="1"/>
          </p:cNvSpPr>
          <p:nvPr>
            <p:ph idx="12"/>
          </p:nvPr>
        </p:nvSpPr>
        <p:spPr>
          <a:xfrm>
            <a:off x="3108960" y="1371600"/>
            <a:ext cx="2926080" cy="475488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6126480" y="1371600"/>
            <a:ext cx="2926080" cy="475488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268816710"/>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Layout">
    <p:spTree>
      <p:nvGrpSpPr>
        <p:cNvPr id="1" name=""/>
        <p:cNvGrpSpPr/>
        <p:nvPr/>
      </p:nvGrpSpPr>
      <p:grpSpPr>
        <a:xfrm>
          <a:off x="0" y="0"/>
          <a:ext cx="0" cy="0"/>
          <a:chOff x="0" y="0"/>
          <a:chExt cx="0" cy="0"/>
        </a:xfrm>
      </p:grpSpPr>
      <p:sp>
        <p:nvSpPr>
          <p:cNvPr id="5"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4"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1314711967"/>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Rectangle 5"/>
          <p:cNvSpPr>
            <a:spLocks noGrp="1" noChangeArrowheads="1"/>
          </p:cNvSpPr>
          <p:nvPr>
            <p:ph type="title"/>
          </p:nvPr>
        </p:nvSpPr>
        <p:spPr bwMode="auto">
          <a:xfrm>
            <a:off x="452347" y="1817601"/>
            <a:ext cx="8223439" cy="10005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b="1" i="0">
                <a:latin typeface="Meta Offc Pro"/>
                <a:cs typeface="Meta Offc Pro"/>
              </a:defRPr>
            </a:lvl1pPr>
          </a:lstStyle>
          <a:p>
            <a:pPr lvl="0" algn="l" rtl="0" eaLnBrk="1" fontAlgn="base" hangingPunct="1">
              <a:spcBef>
                <a:spcPct val="0"/>
              </a:spcBef>
              <a:spcAft>
                <a:spcPct val="0"/>
              </a:spcAft>
            </a:pPr>
            <a:r>
              <a:rPr lang="en-US" dirty="0" smtClean="0"/>
              <a:t>Click to edit Master title style</a:t>
            </a:r>
          </a:p>
        </p:txBody>
      </p:sp>
      <p:sp>
        <p:nvSpPr>
          <p:cNvPr id="13" name="Text Placeholder 12"/>
          <p:cNvSpPr>
            <a:spLocks noGrp="1"/>
          </p:cNvSpPr>
          <p:nvPr>
            <p:ph type="body" sz="quarter" idx="10" hasCustomPrompt="1"/>
          </p:nvPr>
        </p:nvSpPr>
        <p:spPr>
          <a:xfrm>
            <a:off x="444467" y="2946400"/>
            <a:ext cx="6391275" cy="884238"/>
          </a:xfrm>
          <a:prstGeom prst="rect">
            <a:avLst/>
          </a:prstGeom>
        </p:spPr>
        <p:txBody>
          <a:bodyPr vert="horz"/>
          <a:lstStyle>
            <a:lvl1pPr marL="0" indent="0">
              <a:buNone/>
              <a:defRPr sz="1600" b="0" i="0" baseline="0">
                <a:solidFill>
                  <a:schemeClr val="bg1"/>
                </a:solidFill>
                <a:latin typeface="Meta Offc Pro"/>
                <a:cs typeface="Meta Offc Pro"/>
              </a:defRPr>
            </a:lvl1pPr>
          </a:lstStyle>
          <a:p>
            <a:pPr lvl="0"/>
            <a:r>
              <a:rPr lang="en-US" dirty="0" smtClean="0"/>
              <a:t>SUBTITLE STYLE</a:t>
            </a:r>
            <a:endParaRPr lang="en-US" dirty="0"/>
          </a:p>
        </p:txBody>
      </p:sp>
      <p:sp>
        <p:nvSpPr>
          <p:cNvPr id="22" name="Content Placeholder 21"/>
          <p:cNvSpPr>
            <a:spLocks noGrp="1"/>
          </p:cNvSpPr>
          <p:nvPr>
            <p:ph sz="quarter" idx="13" hasCustomPrompt="1"/>
          </p:nvPr>
        </p:nvSpPr>
        <p:spPr>
          <a:xfrm>
            <a:off x="444467" y="4238484"/>
            <a:ext cx="3352800" cy="284362"/>
          </a:xfrm>
          <a:prstGeom prst="rect">
            <a:avLst/>
          </a:prstGeom>
        </p:spPr>
        <p:txBody>
          <a:bodyPr vert="horz"/>
          <a:lstStyle>
            <a:lvl1pPr marL="0" indent="0">
              <a:buFontTx/>
              <a:buNone/>
              <a:defRPr sz="1600" b="0" i="0" baseline="0">
                <a:solidFill>
                  <a:schemeClr val="bg1"/>
                </a:solidFill>
                <a:latin typeface="Meta Offc Pro"/>
                <a:cs typeface="Meta Offc Pro"/>
              </a:defRPr>
            </a:lvl1pPr>
          </a:lstStyle>
          <a:p>
            <a:pPr lvl="0"/>
            <a:r>
              <a:rPr lang="en-US" dirty="0" smtClean="0"/>
              <a:t>Authors</a:t>
            </a:r>
            <a:endParaRPr lang="en-US" dirty="0"/>
          </a:p>
        </p:txBody>
      </p:sp>
      <p:sp>
        <p:nvSpPr>
          <p:cNvPr id="24" name="Content Placeholder 23"/>
          <p:cNvSpPr>
            <a:spLocks noGrp="1"/>
          </p:cNvSpPr>
          <p:nvPr>
            <p:ph sz="quarter" idx="14" hasCustomPrompt="1"/>
          </p:nvPr>
        </p:nvSpPr>
        <p:spPr>
          <a:xfrm>
            <a:off x="4480280" y="6174160"/>
            <a:ext cx="4416425" cy="531440"/>
          </a:xfrm>
          <a:prstGeom prst="rect">
            <a:avLst/>
          </a:prstGeom>
        </p:spPr>
        <p:txBody>
          <a:bodyPr vert="horz"/>
          <a:lstStyle>
            <a:lvl1pPr marL="0" indent="0" algn="r">
              <a:buFontTx/>
              <a:buNone/>
              <a:defRPr sz="1200" b="0" i="0" baseline="0">
                <a:solidFill>
                  <a:schemeClr val="tx1"/>
                </a:solidFill>
                <a:latin typeface="Meta Offc Pro"/>
                <a:cs typeface="Meta Offc Pro"/>
              </a:defRPr>
            </a:lvl1pPr>
          </a:lstStyle>
          <a:p>
            <a:pPr lvl="0"/>
            <a:r>
              <a:rPr lang="en-US" dirty="0" smtClean="0"/>
              <a:t>Date: January 23, 2013</a:t>
            </a:r>
          </a:p>
          <a:p>
            <a:pPr lvl="0"/>
            <a:r>
              <a:rPr lang="en-US" dirty="0" smtClean="0"/>
              <a:t>Location: Washington D.C.</a:t>
            </a:r>
            <a:endParaRPr lang="en-US" dirty="0"/>
          </a:p>
        </p:txBody>
      </p:sp>
      <p:sp>
        <p:nvSpPr>
          <p:cNvPr id="28" name="Content Placeholder 27"/>
          <p:cNvSpPr>
            <a:spLocks noGrp="1"/>
          </p:cNvSpPr>
          <p:nvPr>
            <p:ph sz="quarter" idx="16" hasCustomPrompt="1"/>
          </p:nvPr>
        </p:nvSpPr>
        <p:spPr>
          <a:xfrm>
            <a:off x="444467" y="4644232"/>
            <a:ext cx="5984875" cy="849313"/>
          </a:xfrm>
          <a:prstGeom prst="rect">
            <a:avLst/>
          </a:prstGeom>
        </p:spPr>
        <p:txBody>
          <a:bodyPr vert="horz"/>
          <a:lstStyle>
            <a:lvl1pPr marL="0" indent="0">
              <a:buFontTx/>
              <a:buNone/>
              <a:defRPr sz="1200" baseline="0">
                <a:solidFill>
                  <a:schemeClr val="bg1"/>
                </a:solidFill>
                <a:latin typeface="Meta Offc Pro"/>
                <a:cs typeface="Meta Offc Pro"/>
              </a:defRPr>
            </a:lvl1pPr>
          </a:lstStyle>
          <a:p>
            <a:pPr lvl="0"/>
            <a:r>
              <a:rPr lang="en-US" dirty="0" smtClean="0"/>
              <a:t>Multiple Author Names, Name Last Name, Name </a:t>
            </a:r>
            <a:r>
              <a:rPr lang="en-US" dirty="0" err="1" smtClean="0"/>
              <a:t>lastname</a:t>
            </a:r>
            <a:r>
              <a:rPr lang="en-US" dirty="0" smtClean="0"/>
              <a:t> &amp; name </a:t>
            </a:r>
            <a:r>
              <a:rPr lang="en-US" dirty="0" err="1" smtClean="0"/>
              <a:t>lastname</a:t>
            </a:r>
            <a:endParaRPr lang="en-US" dirty="0"/>
          </a:p>
        </p:txBody>
      </p:sp>
    </p:spTree>
    <p:extLst>
      <p:ext uri="{BB962C8B-B14F-4D97-AF65-F5344CB8AC3E}">
        <p14:creationId xmlns:p14="http://schemas.microsoft.com/office/powerpoint/2010/main" val="278479480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image" Target="../media/image1.png"/><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3.xml"/><Relationship Id="rId1"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alpha val="0"/>
          </a:schemeClr>
        </a:solidFill>
        <a:effectLst/>
      </p:bgPr>
    </p:bg>
    <p:spTree>
      <p:nvGrpSpPr>
        <p:cNvPr id="1" name=""/>
        <p:cNvGrpSpPr/>
        <p:nvPr/>
      </p:nvGrpSpPr>
      <p:grpSpPr>
        <a:xfrm>
          <a:off x="0" y="0"/>
          <a:ext cx="0" cy="0"/>
          <a:chOff x="0" y="0"/>
          <a:chExt cx="0" cy="0"/>
        </a:xfrm>
      </p:grpSpPr>
      <p:sp>
        <p:nvSpPr>
          <p:cNvPr id="57349"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l" rtl="0" eaLnBrk="1" fontAlgn="base" hangingPunct="1">
              <a:spcBef>
                <a:spcPct val="0"/>
              </a:spcBef>
              <a:spcAft>
                <a:spcPct val="0"/>
              </a:spcAft>
            </a:pPr>
            <a:r>
              <a:rPr lang="en-US" smtClean="0"/>
              <a:t>Click to edit Master title style</a:t>
            </a:r>
            <a:endParaRPr lang="en-US" dirty="0" smtClean="0"/>
          </a:p>
        </p:txBody>
      </p:sp>
      <p:pic>
        <p:nvPicPr>
          <p:cNvPr id="5" name="Picture 4"/>
          <p:cNvPicPr>
            <a:picLocks noChangeAspect="1" noChangeArrowheads="1"/>
          </p:cNvPicPr>
          <p:nvPr/>
        </p:nvPicPr>
        <p:blipFill>
          <a:blip r:embed="rId6" cstate="print"/>
          <a:srcRect/>
          <a:stretch>
            <a:fillRect/>
          </a:stretch>
        </p:blipFill>
        <p:spPr bwMode="auto">
          <a:xfrm>
            <a:off x="8503920" y="6217920"/>
            <a:ext cx="548640" cy="551434"/>
          </a:xfrm>
          <a:prstGeom prst="rect">
            <a:avLst/>
          </a:prstGeom>
          <a:noFill/>
        </p:spPr>
      </p:pic>
    </p:spTree>
    <p:extLst>
      <p:ext uri="{BB962C8B-B14F-4D97-AF65-F5344CB8AC3E}">
        <p14:creationId xmlns:p14="http://schemas.microsoft.com/office/powerpoint/2010/main" val="2441716585"/>
      </p:ext>
    </p:extLst>
  </p:cSld>
  <p:clrMap bg1="lt1" tx1="dk1" bg2="lt2" tx2="dk2" accent1="accent1" accent2="accent2" accent3="accent3" accent4="accent4" accent5="accent5" accent6="accent6" hlink="hlink" folHlink="folHlink"/>
  <p:sldLayoutIdLst>
    <p:sldLayoutId id="2147483661" r:id="rId1"/>
    <p:sldLayoutId id="2147483664" r:id="rId2"/>
    <p:sldLayoutId id="2147483665" r:id="rId3"/>
    <p:sldLayoutId id="2147483663" r:id="rId4"/>
  </p:sldLayoutIdLst>
  <p:timing>
    <p:tnLst>
      <p:par>
        <p:cTn id="1" dur="indefinite" restart="never" nodeType="tmRoot"/>
      </p:par>
    </p:tnLst>
  </p:timing>
  <p:hf hdr="0" ftr="0" dt="0"/>
  <p:txStyles>
    <p:titleStyle>
      <a:lvl1pPr algn="l" rtl="0" eaLnBrk="1" fontAlgn="base" hangingPunct="1">
        <a:spcBef>
          <a:spcPct val="0"/>
        </a:spcBef>
        <a:spcAft>
          <a:spcPct val="0"/>
        </a:spcAft>
        <a:defRPr lang="en-US" sz="2600" b="1" i="0" dirty="0" smtClean="0">
          <a:solidFill>
            <a:srgbClr val="000000"/>
          </a:solidFill>
          <a:latin typeface="Meta Offc Pro"/>
          <a:ea typeface="+mj-ea"/>
          <a:cs typeface="Meta Offc Pro"/>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85000"/>
            <a:alpha val="0"/>
          </a:schemeClr>
        </a:solidFill>
        <a:effectLst/>
      </p:bgPr>
    </p:bg>
    <p:spTree>
      <p:nvGrpSpPr>
        <p:cNvPr id="1" name=""/>
        <p:cNvGrpSpPr/>
        <p:nvPr/>
      </p:nvGrpSpPr>
      <p:grpSpPr>
        <a:xfrm>
          <a:off x="0" y="0"/>
          <a:ext cx="0" cy="0"/>
          <a:chOff x="0" y="0"/>
          <a:chExt cx="0" cy="0"/>
        </a:xfrm>
      </p:grpSpPr>
      <p:sp>
        <p:nvSpPr>
          <p:cNvPr id="57349"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l" rtl="0" eaLnBrk="1" fontAlgn="base" hangingPunct="1">
              <a:spcBef>
                <a:spcPct val="0"/>
              </a:spcBef>
              <a:spcAft>
                <a:spcPct val="0"/>
              </a:spcAft>
            </a:pPr>
            <a:r>
              <a:rPr lang="en-US" smtClean="0"/>
              <a:t>Click to edit Master title style</a:t>
            </a:r>
            <a:endParaRPr lang="en-US" dirty="0" smtClean="0"/>
          </a:p>
        </p:txBody>
      </p:sp>
      <p:pic>
        <p:nvPicPr>
          <p:cNvPr id="5" name="Picture 4"/>
          <p:cNvPicPr>
            <a:picLocks noChangeAspect="1" noChangeArrowheads="1"/>
          </p:cNvPicPr>
          <p:nvPr/>
        </p:nvPicPr>
        <p:blipFill>
          <a:blip r:embed="rId6" cstate="print"/>
          <a:srcRect/>
          <a:stretch>
            <a:fillRect/>
          </a:stretch>
        </p:blipFill>
        <p:spPr bwMode="auto">
          <a:xfrm>
            <a:off x="8503920" y="6217920"/>
            <a:ext cx="548640" cy="551434"/>
          </a:xfrm>
          <a:prstGeom prst="rect">
            <a:avLst/>
          </a:prstGeom>
          <a:noFill/>
        </p:spPr>
      </p:pic>
      <p:sp>
        <p:nvSpPr>
          <p:cNvPr id="4" name="TextBox 3"/>
          <p:cNvSpPr txBox="1"/>
          <p:nvPr/>
        </p:nvSpPr>
        <p:spPr>
          <a:xfrm>
            <a:off x="91440" y="91440"/>
            <a:ext cx="8961120" cy="274320"/>
          </a:xfrm>
          <a:prstGeom prst="rect">
            <a:avLst/>
          </a:prstGeom>
          <a:noFill/>
        </p:spPr>
        <p:txBody>
          <a:bodyPr wrap="square" rtlCol="0">
            <a:spAutoFit/>
          </a:bodyPr>
          <a:lstStyle/>
          <a:p>
            <a:pPr algn="l"/>
            <a:r>
              <a:rPr lang="en-US" sz="1400" b="1" dirty="0" smtClean="0">
                <a:latin typeface="Meta Offc Pro"/>
                <a:cs typeface="Meta Offc Pro"/>
              </a:rPr>
              <a:t>Exhibit </a:t>
            </a:r>
            <a:fld id="{0C16F13B-3659-4888-B784-82F22626CC5F}" type="slidenum">
              <a:rPr lang="en-US" sz="1400" b="1" smtClean="0">
                <a:latin typeface="Meta Offc Pro"/>
                <a:cs typeface="Meta Offc Pro"/>
              </a:rPr>
              <a:pPr algn="l"/>
              <a:t>‹#›</a:t>
            </a:fld>
            <a:endParaRPr lang="en-US" sz="1400" b="1" dirty="0" err="1" smtClean="0">
              <a:latin typeface="Meta Offc Pro"/>
              <a:cs typeface="Meta Offc Pro"/>
            </a:endParaRPr>
          </a:p>
        </p:txBody>
      </p:sp>
    </p:spTree>
    <p:extLst>
      <p:ext uri="{BB962C8B-B14F-4D97-AF65-F5344CB8AC3E}">
        <p14:creationId xmlns:p14="http://schemas.microsoft.com/office/powerpoint/2010/main" val="648246042"/>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Lst>
  <p:timing>
    <p:tnLst>
      <p:par>
        <p:cTn id="1" dur="indefinite" restart="never" nodeType="tmRoot"/>
      </p:par>
    </p:tnLst>
  </p:timing>
  <p:hf hdr="0" ftr="0" dt="0"/>
  <p:txStyles>
    <p:titleStyle>
      <a:lvl1pPr algn="l" rtl="0" eaLnBrk="1" fontAlgn="base" hangingPunct="1">
        <a:spcBef>
          <a:spcPct val="0"/>
        </a:spcBef>
        <a:spcAft>
          <a:spcPct val="0"/>
        </a:spcAft>
        <a:defRPr lang="en-US" sz="2600" b="1" i="0" dirty="0" smtClean="0">
          <a:solidFill>
            <a:srgbClr val="000000"/>
          </a:solidFill>
          <a:latin typeface="Meta Offc Pro"/>
          <a:ea typeface="+mj-ea"/>
          <a:cs typeface="Meta Offc Pro"/>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ctangle 7"/>
          <p:cNvSpPr/>
          <p:nvPr/>
        </p:nvSpPr>
        <p:spPr>
          <a:xfrm>
            <a:off x="230541" y="1554480"/>
            <a:ext cx="8682918" cy="4481320"/>
          </a:xfrm>
          <a:prstGeom prst="rect">
            <a:avLst/>
          </a:prstGeom>
          <a:solidFill>
            <a:srgbClr val="0B78B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pic>
        <p:nvPicPr>
          <p:cNvPr id="7" name="Picture 6"/>
          <p:cNvPicPr>
            <a:picLocks noChangeAspect="1" noChangeArrowheads="1"/>
          </p:cNvPicPr>
          <p:nvPr/>
        </p:nvPicPr>
        <p:blipFill>
          <a:blip r:embed="rId3" cstate="print"/>
          <a:srcRect/>
          <a:stretch>
            <a:fillRect/>
          </a:stretch>
        </p:blipFill>
        <p:spPr bwMode="auto">
          <a:xfrm>
            <a:off x="230541" y="228600"/>
            <a:ext cx="1087719" cy="1093258"/>
          </a:xfrm>
          <a:prstGeom prst="rect">
            <a:avLst/>
          </a:prstGeom>
          <a:noFill/>
        </p:spPr>
      </p:pic>
    </p:spTree>
    <p:extLst>
      <p:ext uri="{BB962C8B-B14F-4D97-AF65-F5344CB8AC3E}">
        <p14:creationId xmlns:p14="http://schemas.microsoft.com/office/powerpoint/2010/main" val="406593133"/>
      </p:ext>
    </p:extLst>
  </p:cSld>
  <p:clrMap bg1="lt1" tx1="dk1" bg2="lt2" tx2="dk2" accent1="accent1" accent2="accent2" accent3="accent3" accent4="accent4" accent5="accent5" accent6="accent6" hlink="hlink" folHlink="folHlink"/>
  <p:sldLayoutIdLst>
    <p:sldLayoutId id="2147483667" r:id="rId1"/>
  </p:sldLayoutIdLst>
  <p:timing>
    <p:tnLst>
      <p:par>
        <p:cTn id="1" dur="indefinite" restart="never" nodeType="tmRoot"/>
      </p:par>
    </p:tnLst>
  </p:timing>
  <p:txStyles>
    <p:titleStyle>
      <a:lvl1pPr algn="l" defTabSz="457200" rtl="0" eaLnBrk="1" latinLnBrk="0" hangingPunct="1">
        <a:spcBef>
          <a:spcPct val="0"/>
        </a:spcBef>
        <a:buNone/>
        <a:defRPr sz="3200" kern="1200" baseline="0">
          <a:solidFill>
            <a:schemeClr val="bg1"/>
          </a:solidFill>
          <a:latin typeface="MetaSerif-Book"/>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1997842344"/>
              </p:ext>
            </p:extLst>
          </p:nvPr>
        </p:nvGraphicFramePr>
        <p:xfrm>
          <a:off x="0" y="1066800"/>
          <a:ext cx="8959850" cy="4906962"/>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 Placeholder 2"/>
          <p:cNvSpPr>
            <a:spLocks noGrp="1"/>
          </p:cNvSpPr>
          <p:nvPr>
            <p:ph type="body" sz="quarter" idx="11"/>
          </p:nvPr>
        </p:nvSpPr>
        <p:spPr/>
        <p:txBody>
          <a:bodyPr/>
          <a:lstStyle/>
          <a:p>
            <a:r>
              <a:rPr lang="en-US" dirty="0"/>
              <a:t>Note:  Data are based on a special data request to the U.S. Census Bureau for their most recent (2009) Statistics of U.S. Businesses data on private sector firms.  State and local government data are from the Census Bureau’s 2007 Census of Governments.</a:t>
            </a:r>
          </a:p>
          <a:p>
            <a:r>
              <a:rPr lang="en-US" dirty="0"/>
              <a:t>Source: Kaiser/HRET Survey of Employer-Sponsored Health Benefits, 2012.</a:t>
            </a:r>
          </a:p>
        </p:txBody>
      </p:sp>
      <p:sp>
        <p:nvSpPr>
          <p:cNvPr id="4" name="Title 3"/>
          <p:cNvSpPr>
            <a:spLocks noGrp="1"/>
          </p:cNvSpPr>
          <p:nvPr>
            <p:ph type="title"/>
          </p:nvPr>
        </p:nvSpPr>
        <p:spPr>
          <a:xfrm>
            <a:off x="91440" y="0"/>
            <a:ext cx="8961120" cy="914400"/>
          </a:xfrm>
        </p:spPr>
        <p:txBody>
          <a:bodyPr/>
          <a:lstStyle/>
          <a:p>
            <a:r>
              <a:rPr lang="en-US" dirty="0" smtClean="0"/>
              <a:t>Exhibit 15.2</a:t>
            </a:r>
            <a:br>
              <a:rPr lang="en-US" dirty="0" smtClean="0"/>
            </a:br>
            <a:r>
              <a:rPr lang="en-US" dirty="0" smtClean="0"/>
              <a:t>Distribution </a:t>
            </a:r>
            <a:r>
              <a:rPr lang="en-US" dirty="0"/>
              <a:t>of Employers, Workers, and Workers Covered by Health Benefits, by Firm Size, </a:t>
            </a:r>
            <a:r>
              <a:rPr lang="en-US" dirty="0" smtClean="0"/>
              <a:t>2012</a:t>
            </a:r>
            <a:endParaRPr lang="en-US" dirty="0"/>
          </a:p>
        </p:txBody>
      </p:sp>
    </p:spTree>
    <p:extLst>
      <p:ext uri="{BB962C8B-B14F-4D97-AF65-F5344CB8AC3E}">
        <p14:creationId xmlns:p14="http://schemas.microsoft.com/office/powerpoint/2010/main" val="276241084"/>
      </p:ext>
    </p:extLst>
  </p:cSld>
  <p:clrMapOvr>
    <a:masterClrMapping/>
  </p:clrMapOvr>
</p:sld>
</file>

<file path=ppt/theme/theme1.xml><?xml version="1.0" encoding="utf-8"?>
<a:theme xmlns:a="http://schemas.openxmlformats.org/drawingml/2006/main" name="blank">
  <a:themeElements>
    <a:clrScheme name="Custom 1">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0072C0"/>
      </a:hlink>
      <a:folHlink>
        <a:srgbClr val="0072C0"/>
      </a:folHlink>
    </a:clrScheme>
    <a:fontScheme name="Meta Offc Pro">
      <a:majorFont>
        <a:latin typeface="Meta Offc Pro"/>
        <a:ea typeface=""/>
        <a:cs typeface=""/>
      </a:majorFont>
      <a:minorFont>
        <a:latin typeface="Meta Offc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12700" cmpd="sng">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dirty="0" err="1" smtClean="0">
            <a:latin typeface="Meta Offc Pro"/>
            <a:cs typeface="Meta Offc Pro"/>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06244D"/>
        </a:accent1>
        <a:accent2>
          <a:srgbClr val="F7871B"/>
        </a:accent2>
        <a:accent3>
          <a:srgbClr val="FFFFFF"/>
        </a:accent3>
        <a:accent4>
          <a:srgbClr val="000000"/>
        </a:accent4>
        <a:accent5>
          <a:srgbClr val="AAACB2"/>
        </a:accent5>
        <a:accent6>
          <a:srgbClr val="E07A17"/>
        </a:accent6>
        <a:hlink>
          <a:srgbClr val="747894"/>
        </a:hlink>
        <a:folHlink>
          <a:srgbClr val="FCB460"/>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06244D"/>
        </a:accent1>
        <a:accent2>
          <a:srgbClr val="465274"/>
        </a:accent2>
        <a:accent3>
          <a:srgbClr val="FFFFFF"/>
        </a:accent3>
        <a:accent4>
          <a:srgbClr val="000000"/>
        </a:accent4>
        <a:accent5>
          <a:srgbClr val="AAACB2"/>
        </a:accent5>
        <a:accent6>
          <a:srgbClr val="3F4968"/>
        </a:accent6>
        <a:hlink>
          <a:srgbClr val="F7871B"/>
        </a:hlink>
        <a:folHlink>
          <a:srgbClr val="FCB460"/>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FFFFFF"/>
        </a:lt1>
        <a:dk2>
          <a:srgbClr val="000000"/>
        </a:dk2>
        <a:lt2>
          <a:srgbClr val="B5B8C9"/>
        </a:lt2>
        <a:accent1>
          <a:srgbClr val="465274"/>
        </a:accent1>
        <a:accent2>
          <a:srgbClr val="06244D"/>
        </a:accent2>
        <a:accent3>
          <a:srgbClr val="FFFFFF"/>
        </a:accent3>
        <a:accent4>
          <a:srgbClr val="00000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
      <a:clrScheme name="Blank Presentation 16">
        <a:dk1>
          <a:srgbClr val="06244D"/>
        </a:dk1>
        <a:lt1>
          <a:srgbClr val="FFFFFF"/>
        </a:lt1>
        <a:dk2>
          <a:srgbClr val="06244D"/>
        </a:dk2>
        <a:lt2>
          <a:srgbClr val="B5B8C9"/>
        </a:lt2>
        <a:accent1>
          <a:srgbClr val="465274"/>
        </a:accent1>
        <a:accent2>
          <a:srgbClr val="06244D"/>
        </a:accent2>
        <a:accent3>
          <a:srgbClr val="FFFFFF"/>
        </a:accent3>
        <a:accent4>
          <a:srgbClr val="041D4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efault with figure number">
  <a:themeElements>
    <a:clrScheme name="Custom 1">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0072C0"/>
      </a:hlink>
      <a:folHlink>
        <a:srgbClr val="0072C0"/>
      </a:folHlink>
    </a:clrScheme>
    <a:fontScheme name="Meta Offc Pro">
      <a:majorFont>
        <a:latin typeface="Meta Offc Pro"/>
        <a:ea typeface=""/>
        <a:cs typeface=""/>
      </a:majorFont>
      <a:minorFont>
        <a:latin typeface="Meta Offc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12700" cmpd="sng">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dirty="0" err="1" smtClean="0">
            <a:latin typeface="Meta Offc Pro"/>
            <a:cs typeface="Meta Offc Pro"/>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06244D"/>
        </a:accent1>
        <a:accent2>
          <a:srgbClr val="F7871B"/>
        </a:accent2>
        <a:accent3>
          <a:srgbClr val="FFFFFF"/>
        </a:accent3>
        <a:accent4>
          <a:srgbClr val="000000"/>
        </a:accent4>
        <a:accent5>
          <a:srgbClr val="AAACB2"/>
        </a:accent5>
        <a:accent6>
          <a:srgbClr val="E07A17"/>
        </a:accent6>
        <a:hlink>
          <a:srgbClr val="747894"/>
        </a:hlink>
        <a:folHlink>
          <a:srgbClr val="FCB460"/>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06244D"/>
        </a:accent1>
        <a:accent2>
          <a:srgbClr val="465274"/>
        </a:accent2>
        <a:accent3>
          <a:srgbClr val="FFFFFF"/>
        </a:accent3>
        <a:accent4>
          <a:srgbClr val="000000"/>
        </a:accent4>
        <a:accent5>
          <a:srgbClr val="AAACB2"/>
        </a:accent5>
        <a:accent6>
          <a:srgbClr val="3F4968"/>
        </a:accent6>
        <a:hlink>
          <a:srgbClr val="F7871B"/>
        </a:hlink>
        <a:folHlink>
          <a:srgbClr val="FCB460"/>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FFFFFF"/>
        </a:lt1>
        <a:dk2>
          <a:srgbClr val="000000"/>
        </a:dk2>
        <a:lt2>
          <a:srgbClr val="B5B8C9"/>
        </a:lt2>
        <a:accent1>
          <a:srgbClr val="465274"/>
        </a:accent1>
        <a:accent2>
          <a:srgbClr val="06244D"/>
        </a:accent2>
        <a:accent3>
          <a:srgbClr val="FFFFFF"/>
        </a:accent3>
        <a:accent4>
          <a:srgbClr val="00000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
      <a:clrScheme name="Blank Presentation 16">
        <a:dk1>
          <a:srgbClr val="06244D"/>
        </a:dk1>
        <a:lt1>
          <a:srgbClr val="FFFFFF"/>
        </a:lt1>
        <a:dk2>
          <a:srgbClr val="06244D"/>
        </a:dk2>
        <a:lt2>
          <a:srgbClr val="B5B8C9"/>
        </a:lt2>
        <a:accent1>
          <a:srgbClr val="465274"/>
        </a:accent1>
        <a:accent2>
          <a:srgbClr val="06244D"/>
        </a:accent2>
        <a:accent3>
          <a:srgbClr val="FFFFFF"/>
        </a:accent3>
        <a:accent4>
          <a:srgbClr val="041D4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Title page">
  <a:themeElements>
    <a:clrScheme name="Default KFF theme colors">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ADA07A"/>
      </a:hlink>
      <a:folHlink>
        <a:srgbClr val="CDC6AF"/>
      </a:folHlink>
    </a:clrScheme>
    <a:fontScheme name="Custom 2">
      <a:majorFont>
        <a:latin typeface="Meta Offc Pro"/>
        <a:ea typeface=""/>
        <a:cs typeface=""/>
      </a:majorFont>
      <a:minorFont>
        <a:latin typeface="Meta Offc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15</TotalTime>
  <Words>68</Words>
  <Application>Microsoft Office PowerPoint</Application>
  <PresentationFormat>On-screen Show (4:3)</PresentationFormat>
  <Paragraphs>6</Paragraphs>
  <Slides>1</Slides>
  <Notes>0</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1</vt:i4>
      </vt:variant>
    </vt:vector>
  </HeadingPairs>
  <TitlesOfParts>
    <vt:vector size="9" baseType="lpstr">
      <vt:lpstr>Arial</vt:lpstr>
      <vt:lpstr>Tahoma</vt:lpstr>
      <vt:lpstr>Meta Offc Pro</vt:lpstr>
      <vt:lpstr>MetaSerif-Book</vt:lpstr>
      <vt:lpstr>Calibri</vt:lpstr>
      <vt:lpstr>blank</vt:lpstr>
      <vt:lpstr>Default with figure number</vt:lpstr>
      <vt:lpstr>Title page</vt:lpstr>
      <vt:lpstr>Exhibit 15.2 Distribution of Employers, Workers, and Workers Covered by Health Benefits, by Firm Size, 2012</vt:lpstr>
    </vt:vector>
  </TitlesOfParts>
  <Company>Kaiser Family Foundation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Jennifer Huang</dc:creator>
  <cp:lastModifiedBy>David Rousseau</cp:lastModifiedBy>
  <cp:revision>3</cp:revision>
  <dcterms:created xsi:type="dcterms:W3CDTF">2013-02-26T13:40:47Z</dcterms:created>
  <dcterms:modified xsi:type="dcterms:W3CDTF">2013-03-21T22:34:23Z</dcterms:modified>
</cp:coreProperties>
</file>