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tromberg-samuel\Local%20Settings\Temporary%20Internet%20Files\Content.Outlook\S902DBXS\section14%20outpu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367276540266526E-2"/>
          <c:y val="3.045958103332555E-2"/>
          <c:w val="0.94113684284453769"/>
          <c:h val="0.58849518810148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'14.5'!$A$4</c:f>
              <c:strCache>
                <c:ptCount val="1"/>
                <c:pt idx="0">
                  <c:v>3-199 Workers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sz="11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('14.5'!$B$3,'14.5'!$D$3)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('14.5'!$B$4,'14.5'!$D$4)</c:f>
              <c:numCache>
                <c:formatCode>General</c:formatCode>
                <c:ptCount val="2"/>
                <c:pt idx="0">
                  <c:v>18</c:v>
                </c:pt>
                <c:pt idx="1">
                  <c:v>28</c:v>
                </c:pt>
              </c:numCache>
            </c:numRef>
          </c:val>
        </c:ser>
        <c:ser>
          <c:idx val="1"/>
          <c:order val="1"/>
          <c:tx>
            <c:strRef>
              <c:f>'14.5'!$A$5</c:f>
              <c:strCache>
                <c:ptCount val="1"/>
                <c:pt idx="0">
                  <c:v>200-999 Workers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sz="11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('14.5'!$B$3,'14.5'!$D$3)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('14.5'!$B$5,'14.5'!$D$5)</c:f>
              <c:numCache>
                <c:formatCode>General</c:formatCode>
                <c:ptCount val="2"/>
                <c:pt idx="0">
                  <c:v>19</c:v>
                </c:pt>
                <c:pt idx="1">
                  <c:v>18</c:v>
                </c:pt>
              </c:numCache>
            </c:numRef>
          </c:val>
        </c:ser>
        <c:ser>
          <c:idx val="2"/>
          <c:order val="2"/>
          <c:tx>
            <c:strRef>
              <c:f>'14.5'!$A$6</c:f>
              <c:strCache>
                <c:ptCount val="1"/>
                <c:pt idx="0">
                  <c:v>1,000-4,999 Workers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numFmt formatCode="0&quot;%*&quot;" sourceLinked="0"/>
              <c:spPr/>
              <c:txPr>
                <a:bodyPr/>
                <a:lstStyle/>
                <a:p>
                  <a:pPr>
                    <a:defRPr sz="1100" b="1">
                      <a:latin typeface="+mj-lt"/>
                      <a:cs typeface="Tahoma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1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('14.5'!$B$3,'14.5'!$D$3)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('14.5'!$B$6,'14.5'!$D$6)</c:f>
              <c:numCache>
                <c:formatCode>General</c:formatCode>
                <c:ptCount val="2"/>
                <c:pt idx="0">
                  <c:v>23</c:v>
                </c:pt>
                <c:pt idx="1">
                  <c:v>13</c:v>
                </c:pt>
              </c:numCache>
            </c:numRef>
          </c:val>
        </c:ser>
        <c:ser>
          <c:idx val="3"/>
          <c:order val="3"/>
          <c:tx>
            <c:strRef>
              <c:f>'14.5'!$A$7</c:f>
              <c:strCache>
                <c:ptCount val="1"/>
                <c:pt idx="0">
                  <c:v>5,000 or More Workers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sz="11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('14.5'!$B$3,'14.5'!$D$3)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('14.5'!$B$7,'14.5'!$D$7)</c:f>
              <c:numCache>
                <c:formatCode>General</c:formatCode>
                <c:ptCount val="2"/>
                <c:pt idx="0">
                  <c:v>32</c:v>
                </c:pt>
                <c:pt idx="1">
                  <c:v>13</c:v>
                </c:pt>
              </c:numCache>
            </c:numRef>
          </c:val>
        </c:ser>
        <c:ser>
          <c:idx val="4"/>
          <c:order val="4"/>
          <c:tx>
            <c:strRef>
              <c:f>'14.5'!$A$8</c:f>
              <c:strCache>
                <c:ptCount val="1"/>
                <c:pt idx="0">
                  <c:v>ALL FIRMS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numFmt formatCode="0&quot;%&quot;" sourceLinked="0"/>
            <c:txPr>
              <a:bodyPr/>
              <a:lstStyle/>
              <a:p>
                <a:pPr>
                  <a:defRPr sz="11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('14.5'!$B$3,'14.5'!$D$3)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('14.5'!$B$8,'14.5'!$D$8)</c:f>
              <c:numCache>
                <c:formatCode>General</c:formatCode>
                <c:ptCount val="2"/>
                <c:pt idx="0">
                  <c:v>18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0"/>
        <c:axId val="118139136"/>
        <c:axId val="118153216"/>
      </c:barChart>
      <c:catAx>
        <c:axId val="1181391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j-lt"/>
                <a:cs typeface="Tahoma" pitchFamily="34" charset="0"/>
              </a:defRPr>
            </a:pPr>
            <a:endParaRPr lang="en-US"/>
          </a:p>
        </c:txPr>
        <c:crossAx val="118153216"/>
        <c:crosses val="autoZero"/>
        <c:auto val="1"/>
        <c:lblAlgn val="ctr"/>
        <c:lblOffset val="100"/>
        <c:noMultiLvlLbl val="0"/>
      </c:catAx>
      <c:valAx>
        <c:axId val="118153216"/>
        <c:scaling>
          <c:orientation val="minMax"/>
          <c:max val="50"/>
        </c:scaling>
        <c:delete val="0"/>
        <c:axPos val="l"/>
        <c:majorGridlines>
          <c:spPr>
            <a:ln>
              <a:noFill/>
            </a:ln>
          </c:spPr>
        </c:majorGridlines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j-lt"/>
                <a:cs typeface="Tahoma" pitchFamily="34" charset="0"/>
              </a:defRPr>
            </a:pPr>
            <a:endParaRPr lang="en-US"/>
          </a:p>
        </c:txPr>
        <c:crossAx val="118139136"/>
        <c:crosses val="autoZero"/>
        <c:crossBetween val="between"/>
        <c:majorUnit val="10"/>
      </c:valAx>
    </c:plotArea>
    <c:legend>
      <c:legendPos val="r"/>
      <c:legendEntry>
        <c:idx val="4"/>
        <c:txPr>
          <a:bodyPr/>
          <a:lstStyle/>
          <a:p>
            <a:pPr>
              <a:defRPr sz="1200" b="1">
                <a:solidFill>
                  <a:schemeClr val="tx1"/>
                </a:solidFill>
                <a:latin typeface="+mj-lt"/>
                <a:cs typeface="Tahoma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65158222070067329"/>
          <c:y val="0.73494018376715109"/>
          <c:w val="0.27851283806915439"/>
          <c:h val="0.24979359241629723"/>
        </c:manualLayout>
      </c:layout>
      <c:overlay val="0"/>
      <c:spPr>
        <a:ln>
          <a:noFill/>
        </a:ln>
      </c:spPr>
      <c:txPr>
        <a:bodyPr/>
        <a:lstStyle/>
        <a:p>
          <a:pPr>
            <a:defRPr sz="1200" b="1">
              <a:latin typeface="+mj-lt"/>
              <a:cs typeface="Tahoma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1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91600" cy="1173162"/>
          </a:xfrm>
          <a:noFill/>
          <a:ln/>
        </p:spPr>
        <p:txBody>
          <a:bodyPr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14.5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Firms Offering Health Benefits That Shopped for a New Plan or Insurance Carrier, Percentage Reporting That They Changed Insurance Carrier </a:t>
            </a:r>
            <a:r>
              <a:rPr lang="en-US" sz="2400" b="1" dirty="0" smtClean="0"/>
              <a:t>and </a:t>
            </a:r>
            <a:r>
              <a:rPr lang="en-US" sz="2400" b="1" dirty="0"/>
              <a:t>Health Plan Type in the Past Year, by Firm Size, </a:t>
            </a:r>
            <a:r>
              <a:rPr lang="en-US" sz="2400" b="1" dirty="0" smtClean="0"/>
              <a:t>2012</a:t>
            </a:r>
            <a:endParaRPr lang="en-US" sz="2400" b="1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5715000"/>
            <a:ext cx="6019800" cy="1041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55563"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* Estimate </a:t>
            </a:r>
            <a:r>
              <a:rPr lang="en-US" sz="1100" dirty="0">
                <a:latin typeface="+mn-lt"/>
              </a:rPr>
              <a:t>is statistically different within category from estimate for firms not in the indicated size category (p&lt;.05). </a:t>
            </a:r>
            <a:r>
              <a:rPr lang="en-US" sz="1100" dirty="0" smtClean="0">
                <a:latin typeface="+mn-lt"/>
              </a:rPr>
              <a:t>  </a:t>
            </a:r>
          </a:p>
          <a:p>
            <a:pPr indent="-55563"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NOTES: The survey considers a firm to have changed health plan types when the plan switches one of the following categories; Conventional, HMO, PPO, POS, HDHP/SO.</a:t>
            </a:r>
            <a:endParaRPr lang="en-US" sz="1100" dirty="0">
              <a:latin typeface="+mn-lt"/>
            </a:endParaRPr>
          </a:p>
          <a:p>
            <a:pPr indent="-55563"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SOURCES: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2012. </a:t>
            </a:r>
            <a:endParaRPr lang="en-US" sz="1100" dirty="0">
              <a:latin typeface="+mn-lt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280155"/>
              </p:ext>
            </p:extLst>
          </p:nvPr>
        </p:nvGraphicFramePr>
        <p:xfrm>
          <a:off x="228600" y="2057400"/>
          <a:ext cx="8763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246420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14.5 Among Firms Offering Health Benefits That Shopped for a New Plan or Insurance Carrier, Percentage Reporting That They Changed Insurance Carrier and Health Plan Type in the Past Year, by Firm Size,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14.5 Among Firms Offering Health Benefits That Shopped for a New Plan or Insurance Carrier, Percentage Reporting That They Changed Insurance Carrier and Health Plan Type in the Past Year, by Firm Size, 2012</dc:title>
  <dc:creator>NirmitaP</dc:creator>
  <cp:lastModifiedBy>NirmitaP</cp:lastModifiedBy>
  <cp:revision>1</cp:revision>
  <dcterms:created xsi:type="dcterms:W3CDTF">2013-03-08T18:47:03Z</dcterms:created>
  <dcterms:modified xsi:type="dcterms:W3CDTF">2013-03-08T18:47:03Z</dcterms:modified>
</cp:coreProperties>
</file>