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tromberg-samuel\Local%20Settings\Temporary%20Internet%20Files\Content.Outlook\S902DBXS\section14%20outp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86111671938444E-2"/>
          <c:y val="4.9700446147041381E-2"/>
          <c:w val="0.92429481571213856"/>
          <c:h val="0.83528187579656754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numFmt formatCode="0&quot;%&quot;" sourceLinked="0"/>
            <c:txPr>
              <a:bodyPr/>
              <a:lstStyle/>
              <a:p>
                <a:pPr>
                  <a:defRPr sz="1200" b="1">
                    <a:latin typeface="+mj-lt"/>
                    <a:cs typeface="Tahoma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'14.4'!$A$4:$A$8</c:f>
              <c:strCache>
                <c:ptCount val="5"/>
                <c:pt idx="0">
                  <c:v>3-199 Workers</c:v>
                </c:pt>
                <c:pt idx="1">
                  <c:v>200-999 Workers</c:v>
                </c:pt>
                <c:pt idx="2">
                  <c:v>1,000-4,999 Workers*</c:v>
                </c:pt>
                <c:pt idx="3">
                  <c:v>5,000 or More Workers*</c:v>
                </c:pt>
                <c:pt idx="4">
                  <c:v>All Firms</c:v>
                </c:pt>
              </c:strCache>
            </c:strRef>
          </c:cat>
          <c:val>
            <c:numRef>
              <c:f>'14.4'!$B$4:$B$8</c:f>
              <c:numCache>
                <c:formatCode>General</c:formatCode>
                <c:ptCount val="5"/>
                <c:pt idx="0">
                  <c:v>54</c:v>
                </c:pt>
                <c:pt idx="1">
                  <c:v>53</c:v>
                </c:pt>
                <c:pt idx="2">
                  <c:v>42</c:v>
                </c:pt>
                <c:pt idx="3">
                  <c:v>25</c:v>
                </c:pt>
                <c:pt idx="4">
                  <c:v>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30"/>
        <c:axId val="117017600"/>
        <c:axId val="117027584"/>
      </c:barChart>
      <c:catAx>
        <c:axId val="117017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  <a:cs typeface="Tahoma" pitchFamily="34" charset="0"/>
              </a:defRPr>
            </a:pPr>
            <a:endParaRPr lang="en-US"/>
          </a:p>
        </c:txPr>
        <c:crossAx val="117027584"/>
        <c:crosses val="autoZero"/>
        <c:auto val="1"/>
        <c:lblAlgn val="ctr"/>
        <c:lblOffset val="100"/>
        <c:noMultiLvlLbl val="0"/>
      </c:catAx>
      <c:valAx>
        <c:axId val="117027584"/>
        <c:scaling>
          <c:orientation val="minMax"/>
          <c:max val="100"/>
        </c:scaling>
        <c:delete val="0"/>
        <c:axPos val="l"/>
        <c:majorGridlines>
          <c:spPr>
            <a:ln>
              <a:noFill/>
            </a:ln>
          </c:spPr>
        </c:majorGridlines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  <a:cs typeface="Tahoma" pitchFamily="34" charset="0"/>
              </a:defRPr>
            </a:pPr>
            <a:endParaRPr lang="en-US"/>
          </a:p>
        </c:txPr>
        <c:crossAx val="117017600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" y="46037"/>
            <a:ext cx="9004300" cy="1173163"/>
          </a:xfrm>
          <a:noFill/>
          <a:ln/>
        </p:spPr>
        <p:txBody>
          <a:bodyPr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14.4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Percentage of Firms Offering Health Benefits That Shopped For a New Plan or Health Insurance Carrier in the Past Year,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by </a:t>
            </a:r>
            <a:r>
              <a:rPr lang="en-US" sz="2400" b="1" dirty="0"/>
              <a:t>Firm Size, </a:t>
            </a:r>
            <a:r>
              <a:rPr lang="en-US" sz="2400" b="1" dirty="0" smtClean="0"/>
              <a:t>2012</a:t>
            </a:r>
            <a:endParaRPr lang="en-US" sz="2400" b="1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5316" y="6375817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* Estimate </a:t>
            </a:r>
            <a:r>
              <a:rPr lang="en-US" sz="1100" dirty="0">
                <a:latin typeface="+mn-lt"/>
              </a:rPr>
              <a:t>is statistically different within </a:t>
            </a:r>
            <a:r>
              <a:rPr lang="en-US" sz="1100" dirty="0" smtClean="0">
                <a:latin typeface="+mn-lt"/>
              </a:rPr>
              <a:t>size category </a:t>
            </a:r>
            <a:r>
              <a:rPr lang="en-US" sz="1100" dirty="0">
                <a:latin typeface="+mn-lt"/>
              </a:rPr>
              <a:t>from estimate for firms not in the indicated size category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SOURCES: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2012.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2447533"/>
              </p:ext>
            </p:extLst>
          </p:nvPr>
        </p:nvGraphicFramePr>
        <p:xfrm>
          <a:off x="152400" y="1771649"/>
          <a:ext cx="8915400" cy="424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577326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14.4 Percentage of Firms Offering Health Benefits That Shopped For a New Plan or Health Insurance Carrier in the Past Year,  by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14.4 Percentage of Firms Offering Health Benefits That Shopped For a New Plan or Health Insurance Carrier in the Past Year,  by Firm Size, 2012</dc:title>
  <dc:creator>NirmitaP</dc:creator>
  <cp:lastModifiedBy>NirmitaP</cp:lastModifiedBy>
  <cp:revision>1</cp:revision>
  <dcterms:created xsi:type="dcterms:W3CDTF">2013-03-08T18:47:04Z</dcterms:created>
  <dcterms:modified xsi:type="dcterms:W3CDTF">2013-03-08T18:47:04Z</dcterms:modified>
</cp:coreProperties>
</file>