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tromberg-samuel\Local%20Settings\Temporary%20Internet%20Files\Content.Outlook\S902DBXS\section14%20outpu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402491124798062E-2"/>
          <c:y val="3.4668289414642839E-2"/>
          <c:w val="0.88541234977206795"/>
          <c:h val="0.6862262711347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'14.2'!$G$4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sz="1100" b="1">
                    <a:latin typeface="+mj-lt"/>
                    <a:cs typeface="Tahoma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'14.2'!$H$3:$I$3</c:f>
              <c:strCache>
                <c:ptCount val="2"/>
                <c:pt idx="0">
                  <c:v>FSA*</c:v>
                </c:pt>
                <c:pt idx="1">
                  <c:v>Pre-Tax Premium Payments*</c:v>
                </c:pt>
              </c:strCache>
            </c:strRef>
          </c:cat>
          <c:val>
            <c:numRef>
              <c:f>'14.2'!$H$4:$I$4</c:f>
              <c:numCache>
                <c:formatCode>General</c:formatCode>
                <c:ptCount val="2"/>
                <c:pt idx="0">
                  <c:v>17</c:v>
                </c:pt>
                <c:pt idx="1">
                  <c:v>41</c:v>
                </c:pt>
              </c:numCache>
            </c:numRef>
          </c:val>
        </c:ser>
        <c:ser>
          <c:idx val="1"/>
          <c:order val="1"/>
          <c:tx>
            <c:strRef>
              <c:f>'14.2'!$G$5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sz="1100" b="1">
                    <a:latin typeface="+mj-lt"/>
                    <a:cs typeface="Tahoma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'14.2'!$H$3:$I$3</c:f>
              <c:strCache>
                <c:ptCount val="2"/>
                <c:pt idx="0">
                  <c:v>FSA*</c:v>
                </c:pt>
                <c:pt idx="1">
                  <c:v>Pre-Tax Premium Payments*</c:v>
                </c:pt>
              </c:strCache>
            </c:strRef>
          </c:cat>
          <c:val>
            <c:numRef>
              <c:f>'14.2'!$H$5:$I$5</c:f>
              <c:numCache>
                <c:formatCode>General</c:formatCode>
                <c:ptCount val="2"/>
                <c:pt idx="0">
                  <c:v>76</c:v>
                </c:pt>
                <c:pt idx="1">
                  <c:v>91</c:v>
                </c:pt>
              </c:numCache>
            </c:numRef>
          </c:val>
        </c:ser>
        <c:ser>
          <c:idx val="2"/>
          <c:order val="2"/>
          <c:tx>
            <c:strRef>
              <c:f>'14.2'!$G$6</c:f>
              <c:strCache>
                <c:ptCount val="1"/>
                <c:pt idx="0">
                  <c:v>All Firms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sz="1100" b="1">
                    <a:latin typeface="+mj-lt"/>
                    <a:cs typeface="Tahoma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'14.2'!$H$3:$I$3</c:f>
              <c:strCache>
                <c:ptCount val="2"/>
                <c:pt idx="0">
                  <c:v>FSA*</c:v>
                </c:pt>
                <c:pt idx="1">
                  <c:v>Pre-Tax Premium Payments*</c:v>
                </c:pt>
              </c:strCache>
            </c:strRef>
          </c:cat>
          <c:val>
            <c:numRef>
              <c:f>'14.2'!$H$6:$I$6</c:f>
              <c:numCache>
                <c:formatCode>General</c:formatCode>
                <c:ptCount val="2"/>
                <c:pt idx="0">
                  <c:v>18</c:v>
                </c:pt>
                <c:pt idx="1">
                  <c:v>42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50"/>
        <c:axId val="103810176"/>
        <c:axId val="103811712"/>
      </c:barChart>
      <c:catAx>
        <c:axId val="1038101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+mj-lt"/>
                <a:cs typeface="Tahoma" pitchFamily="34" charset="0"/>
              </a:defRPr>
            </a:pPr>
            <a:endParaRPr lang="en-US"/>
          </a:p>
        </c:txPr>
        <c:crossAx val="103811712"/>
        <c:crosses val="autoZero"/>
        <c:auto val="1"/>
        <c:lblAlgn val="ctr"/>
        <c:lblOffset val="100"/>
        <c:noMultiLvlLbl val="0"/>
      </c:catAx>
      <c:valAx>
        <c:axId val="10381171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+mj-lt"/>
                <a:cs typeface="Tahoma" pitchFamily="34" charset="0"/>
              </a:defRPr>
            </a:pPr>
            <a:endParaRPr lang="en-US"/>
          </a:p>
        </c:txPr>
        <c:crossAx val="103810176"/>
        <c:crosses val="autoZero"/>
        <c:crossBetween val="between"/>
        <c:majorUnit val="20"/>
      </c:valAx>
    </c:plotArea>
    <c:legend>
      <c:legendPos val="r"/>
      <c:layout>
        <c:manualLayout>
          <c:xMode val="edge"/>
          <c:yMode val="edge"/>
          <c:x val="0.13366631077894925"/>
          <c:y val="0.84840551181102364"/>
          <c:w val="0.78547132842064948"/>
          <c:h val="6.8381244011165271E-2"/>
        </c:manualLayout>
      </c:layout>
      <c:overlay val="0"/>
      <c:spPr>
        <a:ln>
          <a:noFill/>
        </a:ln>
      </c:spPr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91600" cy="1295400"/>
          </a:xfrm>
          <a:noFill/>
          <a:ln/>
        </p:spPr>
        <p:txBody>
          <a:bodyPr/>
          <a:lstStyle/>
          <a:p>
            <a:pPr eaLnBrk="0" hangingPunct="0"/>
            <a:r>
              <a:rPr lang="en-US" sz="2400" b="1" dirty="0"/>
              <a:t>Exhibit </a:t>
            </a:r>
            <a:r>
              <a:rPr lang="en-US" sz="2400" b="1" dirty="0" smtClean="0"/>
              <a:t>14.2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Firms Offering </a:t>
            </a:r>
            <a:r>
              <a:rPr lang="en-US" sz="2400" b="1" dirty="0" smtClean="0"/>
              <a:t>and Not Offering Health </a:t>
            </a:r>
            <a:r>
              <a:rPr lang="en-US" sz="2400" b="1" dirty="0"/>
              <a:t>Benefits, Percentage of Firms Offering Flexible Spending Accounts and </a:t>
            </a:r>
            <a:r>
              <a:rPr lang="en-US" sz="2400" b="1" dirty="0" smtClean="0"/>
              <a:t>Pre-Tax Employee Premium Contributions, </a:t>
            </a:r>
            <a:r>
              <a:rPr lang="en-US" sz="2400" b="1" dirty="0"/>
              <a:t>By Firm Size, </a:t>
            </a:r>
            <a:r>
              <a:rPr lang="en-US" sz="2400" b="1" dirty="0" smtClean="0"/>
              <a:t>2012</a:t>
            </a:r>
            <a:endParaRPr lang="en-US" sz="2400" b="1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5104234"/>
            <a:ext cx="8458200" cy="1769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55563" eaLnBrk="0" hangingPunct="0">
              <a:spcBef>
                <a:spcPts val="400"/>
              </a:spcBef>
            </a:pPr>
            <a:r>
              <a:rPr lang="en-US" sz="1100" b="0" dirty="0" smtClean="0">
                <a:latin typeface="+mn-lt"/>
              </a:rPr>
              <a:t>* Estimate </a:t>
            </a:r>
            <a:r>
              <a:rPr lang="en-US" sz="1100" b="0" dirty="0">
                <a:latin typeface="+mn-lt"/>
              </a:rPr>
              <a:t>is statistically different between All Small Firms and All Large Firms within category (p&lt;.05). </a:t>
            </a:r>
          </a:p>
          <a:p>
            <a:pPr indent="-55563">
              <a:spcBef>
                <a:spcPts val="400"/>
              </a:spcBef>
            </a:pPr>
            <a:r>
              <a:rPr lang="en-US" sz="1100" b="0" dirty="0" smtClean="0">
                <a:latin typeface="+mn-lt"/>
              </a:rPr>
              <a:t>NOTE: </a:t>
            </a:r>
            <a:r>
              <a:rPr lang="en-US" sz="1100" b="0" dirty="0">
                <a:latin typeface="+mn-lt"/>
              </a:rPr>
              <a:t>Section 125 of the Internal Revenue </a:t>
            </a:r>
            <a:r>
              <a:rPr lang="en-US" sz="1100" dirty="0" smtClean="0">
                <a:latin typeface="+mn-lt"/>
              </a:rPr>
              <a:t>C</a:t>
            </a:r>
            <a:r>
              <a:rPr lang="en-US" sz="1100" b="0" dirty="0" smtClean="0">
                <a:latin typeface="+mn-lt"/>
              </a:rPr>
              <a:t>ode </a:t>
            </a:r>
            <a:r>
              <a:rPr lang="en-US" sz="1100" b="0" dirty="0">
                <a:latin typeface="+mn-lt"/>
              </a:rPr>
              <a:t>permits employees to pay for health insurance premiums with pre-tax dollars.  Section 125 also allows the establishment of flexible spending accounts (FSAs).  An FSA allows employees to set aside funds on a pre-tax basis to pay for medical expenses not covered by health insurance.  Typically, employees decide at the beginning of the year how much to set aside in </a:t>
            </a:r>
            <a:r>
              <a:rPr lang="en-US" sz="1100" b="0" dirty="0" smtClean="0">
                <a:latin typeface="+mn-lt"/>
              </a:rPr>
              <a:t>an </a:t>
            </a:r>
            <a:r>
              <a:rPr lang="en-US" sz="1100" b="0" dirty="0">
                <a:latin typeface="+mn-lt"/>
              </a:rPr>
              <a:t>FSA, and their employer deducts that amount from the employee’s paycheck over the year.  Funds set aside in </a:t>
            </a:r>
            <a:r>
              <a:rPr lang="en-US" sz="1100" b="0" dirty="0" smtClean="0">
                <a:latin typeface="+mn-lt"/>
              </a:rPr>
              <a:t>an </a:t>
            </a:r>
            <a:r>
              <a:rPr lang="en-US" sz="1100" b="0" dirty="0">
                <a:latin typeface="+mn-lt"/>
              </a:rPr>
              <a:t>FSA must be used by the end of the year </a:t>
            </a:r>
            <a:r>
              <a:rPr lang="en-US" sz="1100" b="0" dirty="0" smtClean="0">
                <a:latin typeface="+mn-lt"/>
              </a:rPr>
              <a:t>or </a:t>
            </a:r>
            <a:r>
              <a:rPr lang="en-US" sz="1100" b="0" dirty="0">
                <a:latin typeface="+mn-lt"/>
              </a:rPr>
              <a:t>are forfeited by the employee.  FSAs are different from HRAs and HSAs. </a:t>
            </a:r>
            <a:r>
              <a:rPr lang="en-US" sz="1100" b="0" dirty="0" smtClean="0">
                <a:latin typeface="+mn-lt"/>
              </a:rPr>
              <a:t> </a:t>
            </a:r>
            <a:r>
              <a:rPr lang="en-US" sz="1100" dirty="0" smtClean="0">
                <a:latin typeface="+mn-lt"/>
                <a:cs typeface="Arial" pitchFamily="34" charset="0"/>
              </a:rPr>
              <a:t>Nineteen percent of firms responded “not applicable” when asked if they allow the establishment of a section 125 plan. For example, some firms may pay for 100 percent of the cost of coverage.</a:t>
            </a:r>
            <a:endParaRPr lang="en-US" sz="1100" b="0" dirty="0">
              <a:latin typeface="+mn-lt"/>
              <a:cs typeface="Arial" pitchFamily="34" charset="0"/>
            </a:endParaRPr>
          </a:p>
          <a:p>
            <a:pPr indent="-55563" eaLnBrk="0" hangingPunct="0">
              <a:spcBef>
                <a:spcPts val="400"/>
              </a:spcBef>
            </a:pPr>
            <a:r>
              <a:rPr lang="en-US" sz="1100" b="0" dirty="0" smtClean="0">
                <a:latin typeface="+mn-lt"/>
                <a:cs typeface="Arial" pitchFamily="34" charset="0"/>
              </a:rPr>
              <a:t>SOURCE: </a:t>
            </a:r>
            <a:r>
              <a:rPr lang="en-US" sz="1100" b="0" dirty="0">
                <a:latin typeface="+mn-lt"/>
                <a:cs typeface="Arial" pitchFamily="34" charset="0"/>
              </a:rPr>
              <a:t>Kaiser/HRET Survey of Employer-Sponsored Health Benefits, </a:t>
            </a:r>
            <a:r>
              <a:rPr lang="en-US" sz="1100" b="0" dirty="0" smtClean="0">
                <a:latin typeface="+mn-lt"/>
                <a:cs typeface="Arial" pitchFamily="34" charset="0"/>
              </a:rPr>
              <a:t>2012. </a:t>
            </a:r>
            <a:endParaRPr lang="en-US" sz="1100" b="0" dirty="0">
              <a:latin typeface="+mn-lt"/>
              <a:cs typeface="Arial" pitchFamily="34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1747294"/>
              </p:ext>
            </p:extLst>
          </p:nvPr>
        </p:nvGraphicFramePr>
        <p:xfrm>
          <a:off x="76200" y="2133600"/>
          <a:ext cx="89916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735434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191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14.2 Among Firms Offering and Not Offering Health Benefits, Percentage of Firms Offering Flexible Spending Accounts and Pre-Tax Employee Premium Contributions, By Firm Size,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14.2 Among Firms Offering and Not Offering Health Benefits, Percentage of Firms Offering Flexible Spending Accounts and Pre-Tax Employee Premium Contributions, By Firm Size, 2012</dc:title>
  <dc:creator>NirmitaP</dc:creator>
  <cp:lastModifiedBy>NirmitaP</cp:lastModifiedBy>
  <cp:revision>1</cp:revision>
  <dcterms:created xsi:type="dcterms:W3CDTF">2013-03-08T18:47:04Z</dcterms:created>
  <dcterms:modified xsi:type="dcterms:W3CDTF">2013-03-08T18:47:05Z</dcterms:modified>
</cp:coreProperties>
</file>