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482796892342182E-2"/>
          <c:y val="3.2136105860113548E-2"/>
          <c:w val="0.9345172031076564"/>
          <c:h val="0.775566888712324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solidFill>
              <a:schemeClr val="accent1"/>
            </a:solidFill>
            <a:ln w="11867">
              <a:solidFill>
                <a:schemeClr val="tx1"/>
              </a:solidFill>
              <a:prstDash val="solid"/>
            </a:ln>
          </c:spPr>
          <c:invertIfNegative val="0"/>
          <c:dLbls>
            <c:numFmt formatCode="0%" sourceLinked="0"/>
            <c:spPr>
              <a:noFill/>
              <a:ln w="23735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chemeClr val="tx1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Improve the Health of Employees/Reduce Absenteeism*</c:v>
                </c:pt>
                <c:pt idx="1">
                  <c:v>Reduce Health Care Costs*</c:v>
                </c:pt>
                <c:pt idx="2">
                  <c:v>Improve Employee Morale and Productivity</c:v>
                </c:pt>
                <c:pt idx="3">
                  <c:v>Part of the Health Plan</c:v>
                </c:pt>
                <c:pt idx="4">
                  <c:v>Other*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0.35</c:v>
                </c:pt>
                <c:pt idx="1">
                  <c:v>0.08</c:v>
                </c:pt>
                <c:pt idx="2">
                  <c:v>0.09</c:v>
                </c:pt>
                <c:pt idx="3">
                  <c:v>0.38</c:v>
                </c:pt>
                <c:pt idx="4">
                  <c:v>0.01</c:v>
                </c:pt>
              </c:numCache>
            </c:numRef>
          </c:val>
        </c:ser>
        <c:ser>
          <c:idx val="6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solidFill>
              <a:schemeClr val="accent3"/>
            </a:solidFill>
            <a:ln w="11867">
              <a:solidFill>
                <a:schemeClr val="tx1"/>
              </a:solidFill>
              <a:prstDash val="solid"/>
            </a:ln>
          </c:spPr>
          <c:invertIfNegative val="0"/>
          <c:dLbls>
            <c:numFmt formatCode="0%" sourceLinked="0"/>
            <c:spPr>
              <a:noFill/>
              <a:ln w="23735">
                <a:noFill/>
              </a:ln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Improve the Health of Employees/Reduce Absenteeism*</c:v>
                </c:pt>
                <c:pt idx="1">
                  <c:v>Reduce Health Care Costs*</c:v>
                </c:pt>
                <c:pt idx="2">
                  <c:v>Improve Employee Morale and Productivity</c:v>
                </c:pt>
                <c:pt idx="3">
                  <c:v>Part of the Health Plan</c:v>
                </c:pt>
                <c:pt idx="4">
                  <c:v>Other*</c:v>
                </c:pt>
              </c:strCache>
            </c:strRef>
          </c:cat>
          <c:val>
            <c:numRef>
              <c:f>Sheet1!$B$3:$F$3</c:f>
              <c:numCache>
                <c:formatCode>0%</c:formatCode>
                <c:ptCount val="5"/>
                <c:pt idx="0">
                  <c:v>0.4</c:v>
                </c:pt>
                <c:pt idx="1">
                  <c:v>0.34</c:v>
                </c:pt>
                <c:pt idx="2">
                  <c:v>0.08</c:v>
                </c:pt>
                <c:pt idx="3">
                  <c:v>0.14000000000000001</c:v>
                </c:pt>
                <c:pt idx="4">
                  <c:v>0.03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All Firms</c:v>
                </c:pt>
              </c:strCache>
            </c:strRef>
          </c:tx>
          <c:spPr>
            <a:solidFill>
              <a:schemeClr val="accent5"/>
            </a:solidFill>
            <a:ln w="11867">
              <a:solidFill>
                <a:schemeClr val="tx1"/>
              </a:solidFill>
              <a:prstDash val="solid"/>
            </a:ln>
          </c:spPr>
          <c:invertIfNegative val="0"/>
          <c:dLbls>
            <c:numFmt formatCode="0%" sourceLinked="0"/>
            <c:spPr>
              <a:noFill/>
              <a:ln w="23735">
                <a:noFill/>
              </a:ln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Improve the Health of Employees/Reduce Absenteeism*</c:v>
                </c:pt>
                <c:pt idx="1">
                  <c:v>Reduce Health Care Costs*</c:v>
                </c:pt>
                <c:pt idx="2">
                  <c:v>Improve Employee Morale and Productivity</c:v>
                </c:pt>
                <c:pt idx="3">
                  <c:v>Part of the Health Plan</c:v>
                </c:pt>
                <c:pt idx="4">
                  <c:v>Other*</c:v>
                </c:pt>
              </c:strCache>
            </c:strRef>
          </c:cat>
          <c:val>
            <c:numRef>
              <c:f>Sheet1!$B$4:$F$4</c:f>
              <c:numCache>
                <c:formatCode>0%</c:formatCode>
                <c:ptCount val="5"/>
                <c:pt idx="0">
                  <c:v>0.35</c:v>
                </c:pt>
                <c:pt idx="1">
                  <c:v>0.09</c:v>
                </c:pt>
                <c:pt idx="2">
                  <c:v>0.09</c:v>
                </c:pt>
                <c:pt idx="3">
                  <c:v>0.37</c:v>
                </c:pt>
                <c:pt idx="4">
                  <c:v>0.01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77"/>
        <c:overlap val="-30"/>
        <c:axId val="128374656"/>
        <c:axId val="128376192"/>
      </c:barChart>
      <c:catAx>
        <c:axId val="12837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96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128376192"/>
        <c:crosses val="autoZero"/>
        <c:auto val="1"/>
        <c:lblAlgn val="ctr"/>
        <c:lblOffset val="140"/>
        <c:tickLblSkip val="1"/>
        <c:tickMarkSkip val="1"/>
        <c:noMultiLvlLbl val="0"/>
      </c:catAx>
      <c:valAx>
        <c:axId val="128376192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spPr>
          <a:ln w="296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 algn="ctr">
              <a:defRPr lang="en-US" sz="1200" b="0" i="0" u="none" strike="noStrike" kern="1200" baseline="0">
                <a:solidFill>
                  <a:srgbClr val="000000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128374656"/>
        <c:crosses val="autoZero"/>
        <c:crossBetween val="between"/>
        <c:majorUnit val="0.2"/>
      </c:valAx>
      <c:spPr>
        <a:noFill/>
        <a:ln w="23735">
          <a:noFill/>
        </a:ln>
      </c:spPr>
    </c:plotArea>
    <c:legend>
      <c:legendPos val="t"/>
      <c:layout>
        <c:manualLayout>
          <c:xMode val="edge"/>
          <c:yMode val="edge"/>
          <c:x val="0.63450670773996576"/>
          <c:y val="8.8888809353376286E-2"/>
          <c:w val="0.34378201920139378"/>
          <c:h val="0.16903932147370468"/>
        </c:manualLayout>
      </c:layout>
      <c:overlay val="0"/>
      <c:txPr>
        <a:bodyPr/>
        <a:lstStyle/>
        <a:p>
          <a:pPr>
            <a:defRPr sz="1200">
              <a:latin typeface="+mj-l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1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6060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76200"/>
            <a:ext cx="9067800" cy="15240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400" b="1" dirty="0"/>
              <a:t>Exhibit </a:t>
            </a:r>
            <a:r>
              <a:rPr lang="en-US" sz="2400" b="1" dirty="0" smtClean="0"/>
              <a:t>12.7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>Among Firms Offering Health Benefits and Wellness Programs, Percentage of Firms Reporting the Following as the Firm’s Primary Reason for Offering Wellness Programs, by Firm Size, </a:t>
            </a:r>
            <a:r>
              <a:rPr lang="en-US" sz="2400" b="1" dirty="0" smtClean="0"/>
              <a:t>2012</a:t>
            </a:r>
            <a:endParaRPr lang="en-US" sz="2400" b="1" dirty="0"/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0456363"/>
              </p:ext>
            </p:extLst>
          </p:nvPr>
        </p:nvGraphicFramePr>
        <p:xfrm>
          <a:off x="273051" y="1828800"/>
          <a:ext cx="8566149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76200" y="6096000"/>
            <a:ext cx="8382000" cy="70275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spcAft>
                <a:spcPts val="400"/>
              </a:spcAft>
            </a:pPr>
            <a:r>
              <a:rPr lang="en-US" sz="1100" dirty="0"/>
              <a:t>* Estimate is statistically different between All Small Firms and All Large Firms within category (p&lt;.05). </a:t>
            </a:r>
          </a:p>
          <a:p>
            <a:pPr eaLnBrk="1" hangingPunct="1">
              <a:spcAft>
                <a:spcPts val="400"/>
              </a:spcAft>
            </a:pPr>
            <a:r>
              <a:rPr lang="en-US" sz="1100" dirty="0" smtClean="0"/>
              <a:t>NOTE: Eight </a:t>
            </a:r>
            <a:r>
              <a:rPr lang="en-US" sz="1100" dirty="0"/>
              <a:t>percent of firms reported “Don’t Know” to the question about their primary reason for offering wellness.</a:t>
            </a:r>
          </a:p>
          <a:p>
            <a:pPr eaLnBrk="1" hangingPunct="1">
              <a:spcAft>
                <a:spcPts val="400"/>
              </a:spcAft>
            </a:pPr>
            <a:r>
              <a:rPr lang="en-US" sz="1100" dirty="0" smtClean="0"/>
              <a:t>SOURCE: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2012.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691226239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55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PowerPoint Presentation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NirmitaP</dc:creator>
  <cp:lastModifiedBy>NirmitaP</cp:lastModifiedBy>
  <cp:revision>1</cp:revision>
  <dcterms:created xsi:type="dcterms:W3CDTF">2013-03-08T18:44:37Z</dcterms:created>
  <dcterms:modified xsi:type="dcterms:W3CDTF">2013-03-08T18:44:37Z</dcterms:modified>
</cp:coreProperties>
</file>