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320209973753279"/>
          <c:y val="6.4705882352941183E-2"/>
          <c:w val="0.61845953630796147"/>
          <c:h val="0.86092125984251955"/>
        </c:manualLayout>
      </c:layout>
      <c:barChart>
        <c:barDir val="bar"/>
        <c:grouping val="clustered"/>
        <c:varyColors val="0"/>
        <c:ser>
          <c:idx val="0"/>
          <c:order val="0"/>
          <c:tx>
            <c:strRef>
              <c:f>Sheet1!$A$2</c:f>
              <c:strCache>
                <c:ptCount val="1"/>
                <c:pt idx="0">
                  <c:v>All Large Firms 
(200 or More Workers)</c:v>
                </c:pt>
              </c:strCache>
            </c:strRef>
          </c:tx>
          <c:spPr>
            <a:solidFill>
              <a:schemeClr val="accent1"/>
            </a:solidFill>
            <a:ln w="12700">
              <a:solidFill>
                <a:schemeClr val="tx1"/>
              </a:solidFill>
            </a:ln>
          </c:spPr>
          <c:invertIfNegative val="0"/>
          <c:dLbls>
            <c:txPr>
              <a:bodyPr/>
              <a:lstStyle/>
              <a:p>
                <a:pPr>
                  <a:defRPr sz="1100"/>
                </a:pPr>
                <a:endParaRPr lang="en-US"/>
              </a:p>
            </c:txPr>
            <c:showLegendKey val="0"/>
            <c:showVal val="1"/>
            <c:showCatName val="0"/>
            <c:showSerName val="0"/>
            <c:showPercent val="0"/>
            <c:showBubbleSize val="0"/>
            <c:showLeaderLines val="0"/>
          </c:dLbls>
          <c:cat>
            <c:strRef>
              <c:f>Sheet1!$B$1:$K$1</c:f>
              <c:strCache>
                <c:ptCount val="10"/>
                <c:pt idx="0">
                  <c:v>Other Wellness Program*</c:v>
                </c:pt>
                <c:pt idx="1">
                  <c:v>Offer at Least One Specified
Wellness Program*</c:v>
                </c:pt>
                <c:pt idx="2">
                  <c:v>Classes in Nutrition/
Healthy Living*</c:v>
                </c:pt>
                <c:pt idx="3">
                  <c:v>Weight Loss Programs*</c:v>
                </c:pt>
                <c:pt idx="4">
                  <c:v>Biometric Screening*</c:v>
                </c:pt>
                <c:pt idx="5">
                  <c:v>Lifestyle or Behavioral Coaching*</c:v>
                </c:pt>
                <c:pt idx="6">
                  <c:v>Wellness Newsletter*</c:v>
                </c:pt>
                <c:pt idx="7">
                  <c:v>Web-based Resources for
 Healthy Living*</c:v>
                </c:pt>
                <c:pt idx="8">
                  <c:v>Smoking Cessation Program*</c:v>
                </c:pt>
                <c:pt idx="9">
                  <c:v>Gym Membership Discounts or
On-Site Exercise Facilities*</c:v>
                </c:pt>
              </c:strCache>
            </c:strRef>
          </c:cat>
          <c:val>
            <c:numRef>
              <c:f>Sheet1!$B$2:$K$2</c:f>
              <c:numCache>
                <c:formatCode>0%</c:formatCode>
                <c:ptCount val="10"/>
                <c:pt idx="0">
                  <c:v>0.25</c:v>
                </c:pt>
                <c:pt idx="1">
                  <c:v>0.94</c:v>
                </c:pt>
                <c:pt idx="2">
                  <c:v>0.54</c:v>
                </c:pt>
                <c:pt idx="3">
                  <c:v>0.65</c:v>
                </c:pt>
                <c:pt idx="4">
                  <c:v>0.48</c:v>
                </c:pt>
                <c:pt idx="5">
                  <c:v>0.56000000000000005</c:v>
                </c:pt>
                <c:pt idx="6">
                  <c:v>0.62</c:v>
                </c:pt>
                <c:pt idx="7">
                  <c:v>0.77</c:v>
                </c:pt>
                <c:pt idx="8">
                  <c:v>0.7</c:v>
                </c:pt>
                <c:pt idx="9">
                  <c:v>0.65</c:v>
                </c:pt>
              </c:numCache>
            </c:numRef>
          </c:val>
        </c:ser>
        <c:ser>
          <c:idx val="1"/>
          <c:order val="1"/>
          <c:tx>
            <c:strRef>
              <c:f>Sheet1!$A$3</c:f>
              <c:strCache>
                <c:ptCount val="1"/>
                <c:pt idx="0">
                  <c:v>All Small Firms 
(3-199 Workers)</c:v>
                </c:pt>
              </c:strCache>
            </c:strRef>
          </c:tx>
          <c:spPr>
            <a:solidFill>
              <a:schemeClr val="accent5"/>
            </a:solidFill>
            <a:ln w="12700">
              <a:solidFill>
                <a:schemeClr val="tx1"/>
              </a:solidFill>
            </a:ln>
          </c:spPr>
          <c:invertIfNegative val="0"/>
          <c:dLbls>
            <c:txPr>
              <a:bodyPr/>
              <a:lstStyle/>
              <a:p>
                <a:pPr>
                  <a:defRPr sz="1100"/>
                </a:pPr>
                <a:endParaRPr lang="en-US"/>
              </a:p>
            </c:txPr>
            <c:showLegendKey val="0"/>
            <c:showVal val="1"/>
            <c:showCatName val="0"/>
            <c:showSerName val="0"/>
            <c:showPercent val="0"/>
            <c:showBubbleSize val="0"/>
            <c:showLeaderLines val="0"/>
          </c:dLbls>
          <c:cat>
            <c:strRef>
              <c:f>Sheet1!$B$1:$K$1</c:f>
              <c:strCache>
                <c:ptCount val="10"/>
                <c:pt idx="0">
                  <c:v>Other Wellness Program*</c:v>
                </c:pt>
                <c:pt idx="1">
                  <c:v>Offer at Least One Specified
Wellness Program*</c:v>
                </c:pt>
                <c:pt idx="2">
                  <c:v>Classes in Nutrition/
Healthy Living*</c:v>
                </c:pt>
                <c:pt idx="3">
                  <c:v>Weight Loss Programs*</c:v>
                </c:pt>
                <c:pt idx="4">
                  <c:v>Biometric Screening*</c:v>
                </c:pt>
                <c:pt idx="5">
                  <c:v>Lifestyle or Behavioral Coaching*</c:v>
                </c:pt>
                <c:pt idx="6">
                  <c:v>Wellness Newsletter*</c:v>
                </c:pt>
                <c:pt idx="7">
                  <c:v>Web-based Resources for
 Healthy Living*</c:v>
                </c:pt>
                <c:pt idx="8">
                  <c:v>Smoking Cessation Program*</c:v>
                </c:pt>
                <c:pt idx="9">
                  <c:v>Gym Membership Discounts or
On-Site Exercise Facilities*</c:v>
                </c:pt>
              </c:strCache>
            </c:strRef>
          </c:cat>
          <c:val>
            <c:numRef>
              <c:f>Sheet1!$B$3:$K$3</c:f>
              <c:numCache>
                <c:formatCode>0%</c:formatCode>
                <c:ptCount val="10"/>
                <c:pt idx="0">
                  <c:v>0.1</c:v>
                </c:pt>
                <c:pt idx="1">
                  <c:v>0.63</c:v>
                </c:pt>
                <c:pt idx="2">
                  <c:v>0.23</c:v>
                </c:pt>
                <c:pt idx="3">
                  <c:v>0.26</c:v>
                </c:pt>
                <c:pt idx="4">
                  <c:v>0.13</c:v>
                </c:pt>
                <c:pt idx="5">
                  <c:v>0.21</c:v>
                </c:pt>
                <c:pt idx="6">
                  <c:v>0.45</c:v>
                </c:pt>
                <c:pt idx="7">
                  <c:v>0.45</c:v>
                </c:pt>
                <c:pt idx="8">
                  <c:v>0.28000000000000003</c:v>
                </c:pt>
                <c:pt idx="9">
                  <c:v>0.28000000000000003</c:v>
                </c:pt>
              </c:numCache>
            </c:numRef>
          </c:val>
        </c:ser>
        <c:dLbls>
          <c:showLegendKey val="0"/>
          <c:showVal val="0"/>
          <c:showCatName val="0"/>
          <c:showSerName val="0"/>
          <c:showPercent val="0"/>
          <c:showBubbleSize val="0"/>
        </c:dLbls>
        <c:gapWidth val="150"/>
        <c:overlap val="-30"/>
        <c:axId val="127782272"/>
        <c:axId val="127784064"/>
      </c:barChart>
      <c:catAx>
        <c:axId val="127782272"/>
        <c:scaling>
          <c:orientation val="minMax"/>
        </c:scaling>
        <c:delete val="0"/>
        <c:axPos val="l"/>
        <c:majorTickMark val="out"/>
        <c:minorTickMark val="none"/>
        <c:tickLblPos val="nextTo"/>
        <c:txPr>
          <a:bodyPr/>
          <a:lstStyle/>
          <a:p>
            <a:pPr>
              <a:defRPr sz="1100"/>
            </a:pPr>
            <a:endParaRPr lang="en-US"/>
          </a:p>
        </c:txPr>
        <c:crossAx val="127784064"/>
        <c:crosses val="autoZero"/>
        <c:auto val="1"/>
        <c:lblAlgn val="ctr"/>
        <c:lblOffset val="100"/>
        <c:noMultiLvlLbl val="0"/>
      </c:catAx>
      <c:valAx>
        <c:axId val="127784064"/>
        <c:scaling>
          <c:orientation val="minMax"/>
        </c:scaling>
        <c:delete val="0"/>
        <c:axPos val="b"/>
        <c:numFmt formatCode="0%" sourceLinked="1"/>
        <c:majorTickMark val="out"/>
        <c:minorTickMark val="none"/>
        <c:tickLblPos val="nextTo"/>
        <c:txPr>
          <a:bodyPr/>
          <a:lstStyle/>
          <a:p>
            <a:pPr>
              <a:defRPr sz="1200" b="1"/>
            </a:pPr>
            <a:endParaRPr lang="en-US"/>
          </a:p>
        </c:txPr>
        <c:crossAx val="127782272"/>
        <c:crosses val="autoZero"/>
        <c:crossBetween val="between"/>
      </c:valAx>
    </c:plotArea>
    <c:legend>
      <c:legendPos val="b"/>
      <c:layout>
        <c:manualLayout>
          <c:xMode val="edge"/>
          <c:yMode val="edge"/>
          <c:x val="0.8067787620297463"/>
          <c:y val="0.41715053265400642"/>
          <c:w val="0.19022561242344704"/>
          <c:h val="0.19351111625752662"/>
        </c:manualLayout>
      </c:layout>
      <c:overlay val="0"/>
      <c:txPr>
        <a:bodyPr/>
        <a:lstStyle/>
        <a:p>
          <a:pPr>
            <a:defRPr sz="11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149BDE-542C-401E-AA59-9DFDB6E8AD3D}" type="datetimeFigureOut">
              <a:rPr lang="en-US" smtClean="0"/>
              <a:t>3/8/2013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22A5F2-9FCF-4B23-8F7D-25CBFD4A89BA}" type="slidenum">
              <a:rPr lang="en-US" smtClean="0"/>
              <a:t>‹#›</a:t>
            </a:fld>
            <a:endParaRPr lang="en-US"/>
          </a:p>
        </p:txBody>
      </p:sp>
    </p:spTree>
    <p:extLst>
      <p:ext uri="{BB962C8B-B14F-4D97-AF65-F5344CB8AC3E}">
        <p14:creationId xmlns:p14="http://schemas.microsoft.com/office/powerpoint/2010/main" val="4086012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a:p>
        </p:txBody>
      </p:sp>
    </p:spTree>
    <p:extLst>
      <p:ext uri="{BB962C8B-B14F-4D97-AF65-F5344CB8AC3E}">
        <p14:creationId xmlns:p14="http://schemas.microsoft.com/office/powerpoint/2010/main" val="2288530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0601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228600"/>
            <a:ext cx="9144000" cy="990600"/>
          </a:xfrm>
          <a:prstGeom prst="rect">
            <a:avLst/>
          </a:prstGeom>
          <a:noFill/>
          <a:ln w="12700" algn="ctr">
            <a:noFill/>
            <a:miter lim="800000"/>
            <a:headEnd/>
            <a:tailEnd/>
          </a:ln>
          <a:effectLst/>
        </p:spPr>
        <p:txBody>
          <a:bodyPr anchor="ctr"/>
          <a:lstStyle/>
          <a:p>
            <a:r>
              <a:rPr lang="en-US" sz="2400" b="1" dirty="0"/>
              <a:t>Exhibit </a:t>
            </a:r>
            <a:r>
              <a:rPr lang="en-US" sz="2400" b="1" dirty="0" smtClean="0"/>
              <a:t>12.3</a:t>
            </a:r>
            <a:r>
              <a:rPr lang="en-US" sz="2400" b="1" dirty="0"/>
              <a:t/>
            </a:r>
            <a:br>
              <a:rPr lang="en-US" sz="2400" b="1" dirty="0"/>
            </a:br>
            <a:r>
              <a:rPr lang="en-US" sz="2400" b="1" dirty="0"/>
              <a:t>Among Firms Offering Health </a:t>
            </a:r>
            <a:r>
              <a:rPr lang="en-US" sz="2400" b="1" dirty="0" smtClean="0"/>
              <a:t>Benefits, </a:t>
            </a:r>
            <a:r>
              <a:rPr lang="en-US" sz="2400" b="1" dirty="0"/>
              <a:t>Percentage </a:t>
            </a:r>
            <a:r>
              <a:rPr lang="en-US" sz="2400" b="1" dirty="0" smtClean="0"/>
              <a:t>Offering a Particular Wellness Program to Their Employees, by Firm Size, 2012</a:t>
            </a:r>
            <a:endParaRPr lang="en-US" sz="2400" b="1" dirty="0"/>
          </a:p>
        </p:txBody>
      </p:sp>
      <p:sp>
        <p:nvSpPr>
          <p:cNvPr id="8198" name="Text Box 6"/>
          <p:cNvSpPr txBox="1">
            <a:spLocks noChangeArrowheads="1"/>
          </p:cNvSpPr>
          <p:nvPr/>
        </p:nvSpPr>
        <p:spPr bwMode="auto">
          <a:xfrm>
            <a:off x="0" y="5816689"/>
            <a:ext cx="8382000" cy="1041311"/>
          </a:xfrm>
          <a:prstGeom prst="rect">
            <a:avLst/>
          </a:prstGeom>
          <a:noFill/>
          <a:ln w="12700" algn="ctr">
            <a:noFill/>
            <a:miter lim="800000"/>
            <a:headEnd/>
            <a:tailEnd/>
          </a:ln>
          <a:effectLst/>
        </p:spPr>
        <p:txBody>
          <a:bodyPr wrap="square">
            <a:spAutoFit/>
          </a:bodyPr>
          <a:lstStyle/>
          <a:p>
            <a:pPr eaLnBrk="1" hangingPunct="1">
              <a:spcAft>
                <a:spcPts val="400"/>
              </a:spcAft>
            </a:pPr>
            <a:r>
              <a:rPr lang="en-US" sz="1100" dirty="0" smtClean="0"/>
              <a:t>* Estimate </a:t>
            </a:r>
            <a:r>
              <a:rPr lang="en-US" sz="1100" dirty="0"/>
              <a:t>is statistically different between All Small Firms and All Large Firms within category (p&lt;.05). </a:t>
            </a:r>
            <a:endParaRPr lang="en-US" sz="1100" dirty="0" smtClean="0"/>
          </a:p>
          <a:p>
            <a:pPr eaLnBrk="1" hangingPunct="1">
              <a:spcAft>
                <a:spcPts val="400"/>
              </a:spcAft>
            </a:pPr>
            <a:r>
              <a:rPr lang="en-US" sz="1100" dirty="0" smtClean="0"/>
              <a:t>NOTE: </a:t>
            </a:r>
            <a:r>
              <a:rPr lang="en-US" sz="1100" dirty="0"/>
              <a:t>Biometric screening is a health examination that measures an employee's risk factors such as cholesterol, blood pressure, stress, and nutrition. Two percent of firms indicating "other" said that they had an employee assistance program (EAP)  and 5% said that they offered flu shots</a:t>
            </a:r>
            <a:r>
              <a:rPr lang="en-US" sz="1100" dirty="0" smtClean="0"/>
              <a:t>.    </a:t>
            </a:r>
            <a:endParaRPr lang="en-US" sz="1100" dirty="0"/>
          </a:p>
          <a:p>
            <a:pPr eaLnBrk="1" hangingPunct="1">
              <a:spcAft>
                <a:spcPts val="400"/>
              </a:spcAft>
            </a:pPr>
            <a:r>
              <a:rPr lang="en-US" sz="1100" dirty="0" smtClean="0"/>
              <a:t>SOURCE: </a:t>
            </a:r>
            <a:r>
              <a:rPr lang="en-US" sz="1100" dirty="0"/>
              <a:t>Kaiser/HRET Survey of Employer-Sponsored Health Benefits, </a:t>
            </a:r>
            <a:r>
              <a:rPr lang="en-US" sz="1100" dirty="0" smtClean="0"/>
              <a:t>2012. </a:t>
            </a:r>
            <a:endParaRPr lang="en-US" sz="1100" dirty="0"/>
          </a:p>
        </p:txBody>
      </p:sp>
      <p:graphicFrame>
        <p:nvGraphicFramePr>
          <p:cNvPr id="2" name="Chart 1"/>
          <p:cNvGraphicFramePr/>
          <p:nvPr>
            <p:extLst>
              <p:ext uri="{D42A27DB-BD31-4B8C-83A1-F6EECF244321}">
                <p14:modId xmlns:p14="http://schemas.microsoft.com/office/powerpoint/2010/main" val="2623635150"/>
              </p:ext>
            </p:extLst>
          </p:nvPr>
        </p:nvGraphicFramePr>
        <p:xfrm>
          <a:off x="0" y="1397000"/>
          <a:ext cx="9144000" cy="431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5471871"/>
      </p:ext>
    </p:extLst>
  </p:cSld>
  <p:clrMapOvr>
    <a:masterClrMapping/>
  </p:clrMapOvr>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89</Words>
  <Application>Microsoft Office PowerPoint</Application>
  <PresentationFormat>On-screen Show (4:3)</PresentationFormat>
  <Paragraphs>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PowerPoint Presentation</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NirmitaP</dc:creator>
  <cp:lastModifiedBy>NirmitaP</cp:lastModifiedBy>
  <cp:revision>1</cp:revision>
  <dcterms:created xsi:type="dcterms:W3CDTF">2013-03-08T18:44:38Z</dcterms:created>
  <dcterms:modified xsi:type="dcterms:W3CDTF">2013-03-08T18:44:38Z</dcterms:modified>
</cp:coreProperties>
</file>