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681568612277274"/>
          <c:y val="2.8918827108678276E-2"/>
          <c:w val="0.73076174814757489"/>
          <c:h val="0.9492953804606021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ln w="28575" cap="flat" cmpd="sng">
              <a:prstDash val="solid"/>
              <a:round/>
            </a:ln>
          </c:spPr>
          <c:invertIfNegative val="0"/>
          <c:dLbls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Sheet1!$A$4:$A$19</c:f>
              <c:strCache>
                <c:ptCount val="16"/>
                <c:pt idx="0">
                  <c:v>Many Workers are Lower-Wage</c:v>
                </c:pt>
                <c:pt idx="2">
                  <c:v>Few Workers are High-Wage</c:v>
                </c:pt>
                <c:pt idx="3">
                  <c:v>Many Workers are High-Wage</c:v>
                </c:pt>
                <c:pt idx="5">
                  <c:v>Few Workers are Part-Time</c:v>
                </c:pt>
                <c:pt idx="6">
                  <c:v>Many Workers are Part-Time</c:v>
                </c:pt>
                <c:pt idx="8">
                  <c:v>Firm Has At Least Some Union Workers</c:v>
                </c:pt>
                <c:pt idx="9">
                  <c:v>Firm Does Not Have Any Union Workers</c:v>
                </c:pt>
                <c:pt idx="11">
                  <c:v>Less Than 35% of Workers Are Age 26 or Younger</c:v>
                </c:pt>
                <c:pt idx="12">
                  <c:v>35% or More Workers Are Age 26 or Younger</c:v>
                </c:pt>
                <c:pt idx="14">
                  <c:v>Less Than 35% of Workers Are Age 50 or Older</c:v>
                </c:pt>
                <c:pt idx="15">
                  <c:v>35% or More Workers Are Age 50 or Older</c:v>
                </c:pt>
              </c:strCache>
            </c:strRef>
          </c:cat>
          <c:val>
            <c:numRef>
              <c:f>Sheet1!$B$3:$B$19</c:f>
              <c:numCache>
                <c:formatCode>0%</c:formatCode>
                <c:ptCount val="17"/>
                <c:pt idx="0">
                  <c:v>0.27</c:v>
                </c:pt>
                <c:pt idx="1">
                  <c:v>0.11</c:v>
                </c:pt>
                <c:pt idx="3">
                  <c:v>0.21</c:v>
                </c:pt>
                <c:pt idx="4">
                  <c:v>0.3</c:v>
                </c:pt>
                <c:pt idx="6">
                  <c:v>0.26</c:v>
                </c:pt>
                <c:pt idx="7">
                  <c:v>0.18</c:v>
                </c:pt>
                <c:pt idx="9">
                  <c:v>0.4</c:v>
                </c:pt>
                <c:pt idx="10">
                  <c:v>0.2</c:v>
                </c:pt>
                <c:pt idx="12">
                  <c:v>0.25</c:v>
                </c:pt>
                <c:pt idx="13">
                  <c:v>0.21</c:v>
                </c:pt>
                <c:pt idx="15">
                  <c:v>0.22</c:v>
                </c:pt>
                <c:pt idx="16">
                  <c:v>0.28000000000000003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03771520"/>
        <c:axId val="90915968"/>
      </c:barChart>
      <c:catAx>
        <c:axId val="103771520"/>
        <c:scaling>
          <c:orientation val="maxMin"/>
        </c:scaling>
        <c:delete val="0"/>
        <c:axPos val="l"/>
        <c:numFmt formatCode="0%" sourceLinked="1"/>
        <c:majorTickMark val="out"/>
        <c:minorTickMark val="none"/>
        <c:tickLblPos val="none"/>
        <c:crossAx val="90915968"/>
        <c:crosses val="autoZero"/>
        <c:auto val="1"/>
        <c:lblAlgn val="ctr"/>
        <c:lblOffset val="100"/>
        <c:noMultiLvlLbl val="0"/>
      </c:catAx>
      <c:valAx>
        <c:axId val="90915968"/>
        <c:scaling>
          <c:orientation val="minMax"/>
          <c:max val="1"/>
        </c:scaling>
        <c:delete val="1"/>
        <c:axPos val="t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103771520"/>
        <c:crosses val="autoZero"/>
        <c:crossBetween val="between"/>
        <c:majorUnit val="0.1"/>
      </c:valAx>
    </c:plotArea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97136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14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985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30344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66577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2075" y="92075"/>
            <a:ext cx="89598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27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4238" y="6218238"/>
            <a:ext cx="547687" cy="55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2600" b="1" dirty="0">
          <a:solidFill>
            <a:srgbClr val="000000"/>
          </a:solidFill>
          <a:latin typeface="Meta Offc Pro"/>
          <a:ea typeface="Meta Offc Pro" pitchFamily="34" charset="0"/>
          <a:cs typeface="Meta Offc Pro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0000"/>
          </a:solidFill>
          <a:latin typeface="Meta Offc Pro" pitchFamily="34" charset="0"/>
          <a:ea typeface="Meta Offc Pro" pitchFamily="34" charset="0"/>
          <a:cs typeface="Meta Offc Pro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0000"/>
          </a:solidFill>
          <a:latin typeface="Meta Offc Pro" pitchFamily="34" charset="0"/>
          <a:ea typeface="Meta Offc Pro" pitchFamily="34" charset="0"/>
          <a:cs typeface="Meta Offc Pro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0000"/>
          </a:solidFill>
          <a:latin typeface="Meta Offc Pro" pitchFamily="34" charset="0"/>
          <a:ea typeface="Meta Offc Pro" pitchFamily="34" charset="0"/>
          <a:cs typeface="Meta Offc Pro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0000"/>
          </a:solidFill>
          <a:latin typeface="Meta Offc Pro" pitchFamily="34" charset="0"/>
          <a:ea typeface="Meta Offc Pro" pitchFamily="34" charset="0"/>
          <a:cs typeface="Meta Offc Pro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Content Placeholder 2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9516828"/>
              </p:ext>
            </p:extLst>
          </p:nvPr>
        </p:nvGraphicFramePr>
        <p:xfrm>
          <a:off x="3216275" y="1752600"/>
          <a:ext cx="6461125" cy="4373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6217920"/>
            <a:ext cx="8412480" cy="640080"/>
          </a:xfrm>
        </p:spPr>
        <p:txBody>
          <a:bodyPr/>
          <a:lstStyle/>
          <a:p>
            <a:pPr>
              <a:spcBef>
                <a:spcPts val="400"/>
              </a:spcBef>
            </a:pPr>
            <a:r>
              <a:rPr lang="en-US" sz="1100" dirty="0"/>
              <a:t>*Estimates are statistically different from each other within category (p&lt;.05). </a:t>
            </a:r>
          </a:p>
          <a:p>
            <a:pPr>
              <a:spcBef>
                <a:spcPts val="400"/>
              </a:spcBef>
            </a:pPr>
            <a:r>
              <a:rPr lang="en-US" sz="1100" dirty="0" smtClean="0"/>
              <a:t>SOURCE:  </a:t>
            </a:r>
            <a:r>
              <a:rPr lang="en-US" sz="1100" dirty="0"/>
              <a:t>Kaiser/HRET Survey of Employer-Sponsored Health Benefits, 2012.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r>
              <a:rPr lang="en-US" sz="2400" dirty="0">
                <a:latin typeface="+mn-lt"/>
              </a:rPr>
              <a:t>Exhibit 11.3</a:t>
            </a:r>
            <a:br>
              <a:rPr lang="en-US" sz="2400" dirty="0">
                <a:latin typeface="+mn-lt"/>
              </a:rPr>
            </a:br>
            <a:r>
              <a:rPr lang="en-US" sz="2400" dirty="0">
                <a:latin typeface="+mn-lt"/>
              </a:rPr>
              <a:t>Among All Large Firms (200 or More Workers) Offering Health Benefits to Active Workers, Percentage of Firms Offering Retiree Health Benefits, by Firm Characteristics, 2012</a:t>
            </a:r>
          </a:p>
        </p:txBody>
      </p:sp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9386579"/>
              </p:ext>
            </p:extLst>
          </p:nvPr>
        </p:nvGraphicFramePr>
        <p:xfrm>
          <a:off x="549276" y="1740943"/>
          <a:ext cx="4114800" cy="4266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7310"/>
                <a:gridCol w="2777490"/>
              </a:tblGrid>
              <a:tr h="246529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Low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</a:rPr>
                        <a:t> Wage Level*</a:t>
                      </a:r>
                      <a:endParaRPr lang="en-US" sz="12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Few Workers Are Lower-Wage</a:t>
                      </a:r>
                    </a:p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(Less Than 35% Earn $24,000 a Year or Less)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6529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Many Workers Are Lower-Wage (35% or More Earn $24,000 a Year or Less)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6529"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6529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High Wage Level*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Few Workers Are Higher-Wage</a:t>
                      </a:r>
                    </a:p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(Less Than 35% Earn $55,000 a Year or More)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6529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Many Workers Are Higher-Wage </a:t>
                      </a:r>
                      <a:br>
                        <a:rPr lang="en-US" sz="1000" b="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(35% or More Earn $55,000 a Year or More)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6529"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6529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Part Time Workers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Few Workers Are Part-Time</a:t>
                      </a:r>
                    </a:p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(Less Than 35% Work Part-Time)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6529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Many Workers Are Part-Time</a:t>
                      </a:r>
                    </a:p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(35% or More Work Part-Time)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6529"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6529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Unions*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Firm Has At Least Some Union Workers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6529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Firm Does Not Have Any Union Workers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6529"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6529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Younger Workers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Less Than 35% of Workers Are Age 26 or Younger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6529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35% or More Workers Are Age 26 or Younger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6529"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6529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Older Workers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Less Than 35% of Workers Are Age 50 or Older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6529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35% or More Workers Are Age 50 or Older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5957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180</Words>
  <Application>Microsoft Office PowerPoint</Application>
  <PresentationFormat>On-screen Show (4:3)</PresentationFormat>
  <Paragraphs>25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11.3 Among All Large Firms (200 or More Workers) Offering Health Benefits to Active Workers, Percentage of Firms Offering Retiree Health Benefits, by Firm Characteristics, 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11.3 Among All Large Firms (200 or More Workers) Offering Health Benefits to Active Workers, Percentage of Firms Offering Retiree Health Benefits, by Firm Characteristics, 2012</dc:title>
  <dc:creator>NirmitaP</dc:creator>
  <cp:lastModifiedBy>NirmitaP</cp:lastModifiedBy>
  <cp:revision>1</cp:revision>
  <dcterms:created xsi:type="dcterms:W3CDTF">2013-03-08T18:43:20Z</dcterms:created>
  <dcterms:modified xsi:type="dcterms:W3CDTF">2013-03-08T18:43:20Z</dcterms:modified>
</cp:coreProperties>
</file>