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9179548156956542E-2"/>
          <c:y val="2.8384279475982592E-2"/>
          <c:w val="0.89655172413793038"/>
          <c:h val="0.88209606986899569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 w="11910">
              <a:solidFill>
                <a:schemeClr val="tx1"/>
              </a:solidFill>
              <a:prstDash val="solid"/>
            </a:ln>
          </c:spPr>
          <c:invertIfNegative val="0"/>
          <c:dLbls>
            <c:txPr>
              <a:bodyPr/>
              <a:lstStyle/>
              <a:p>
                <a:pPr>
                  <a:defRPr sz="1200" b="0">
                    <a:latin typeface="+mn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Sheet1!$B$1:$T$1</c:f>
              <c:numCache>
                <c:formatCode>General</c:formatCode>
                <c:ptCount val="19"/>
                <c:pt idx="0">
                  <c:v>1988</c:v>
                </c:pt>
                <c:pt idx="1">
                  <c:v>1991</c:v>
                </c:pt>
                <c:pt idx="2">
                  <c:v>1993</c:v>
                </c:pt>
                <c:pt idx="3">
                  <c:v>1995</c:v>
                </c:pt>
                <c:pt idx="4">
                  <c:v>1998</c:v>
                </c:pt>
                <c:pt idx="5">
                  <c:v>1999</c:v>
                </c:pt>
                <c:pt idx="6">
                  <c:v>2000</c:v>
                </c:pt>
                <c:pt idx="7">
                  <c:v>2001</c:v>
                </c:pt>
                <c:pt idx="8">
                  <c:v>2002</c:v>
                </c:pt>
                <c:pt idx="9">
                  <c:v>2003</c:v>
                </c:pt>
                <c:pt idx="10">
                  <c:v>2004</c:v>
                </c:pt>
                <c:pt idx="11">
                  <c:v>2005</c:v>
                </c:pt>
                <c:pt idx="12">
                  <c:v>2006</c:v>
                </c:pt>
                <c:pt idx="13">
                  <c:v>2007</c:v>
                </c:pt>
                <c:pt idx="14">
                  <c:v>2008</c:v>
                </c:pt>
                <c:pt idx="15">
                  <c:v>2009</c:v>
                </c:pt>
                <c:pt idx="16">
                  <c:v>2010</c:v>
                </c:pt>
                <c:pt idx="17">
                  <c:v>2011</c:v>
                </c:pt>
                <c:pt idx="18">
                  <c:v>2012</c:v>
                </c:pt>
              </c:numCache>
            </c:numRef>
          </c:cat>
          <c:val>
            <c:numRef>
              <c:f>Sheet1!$B$2:$T$2</c:f>
              <c:numCache>
                <c:formatCode>0%</c:formatCode>
                <c:ptCount val="19"/>
                <c:pt idx="0">
                  <c:v>0.66</c:v>
                </c:pt>
                <c:pt idx="1">
                  <c:v>0.46</c:v>
                </c:pt>
                <c:pt idx="2">
                  <c:v>0.36</c:v>
                </c:pt>
                <c:pt idx="3">
                  <c:v>0.4</c:v>
                </c:pt>
                <c:pt idx="4">
                  <c:v>0.4</c:v>
                </c:pt>
                <c:pt idx="5">
                  <c:v>0.4</c:v>
                </c:pt>
                <c:pt idx="6">
                  <c:v>0.34</c:v>
                </c:pt>
                <c:pt idx="7">
                  <c:v>0.37</c:v>
                </c:pt>
                <c:pt idx="8">
                  <c:v>0.35</c:v>
                </c:pt>
                <c:pt idx="9">
                  <c:v>0.36</c:v>
                </c:pt>
                <c:pt idx="10">
                  <c:v>0.35</c:v>
                </c:pt>
                <c:pt idx="11">
                  <c:v>0.32</c:v>
                </c:pt>
                <c:pt idx="12">
                  <c:v>0.34</c:v>
                </c:pt>
                <c:pt idx="13">
                  <c:v>0.32</c:v>
                </c:pt>
                <c:pt idx="14">
                  <c:v>0.28999999999999998</c:v>
                </c:pt>
                <c:pt idx="15">
                  <c:v>0.28000000000000003</c:v>
                </c:pt>
                <c:pt idx="16">
                  <c:v>0.26</c:v>
                </c:pt>
                <c:pt idx="17">
                  <c:v>0.26</c:v>
                </c:pt>
                <c:pt idx="18">
                  <c:v>0.25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1"/>
        <c:overlap val="1"/>
        <c:axId val="103612800"/>
        <c:axId val="103614336"/>
      </c:barChart>
      <c:catAx>
        <c:axId val="1036128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978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chemeClr val="tx1"/>
                </a:solidFill>
                <a:latin typeface="+mn-lt"/>
                <a:ea typeface="Tahoma"/>
                <a:cs typeface="Tahoma"/>
              </a:defRPr>
            </a:pPr>
            <a:endParaRPr lang="en-US"/>
          </a:p>
        </c:txPr>
        <c:crossAx val="103614336"/>
        <c:crossesAt val="0"/>
        <c:auto val="1"/>
        <c:lblAlgn val="ctr"/>
        <c:lblOffset val="100"/>
        <c:tickLblSkip val="1"/>
        <c:tickMarkSkip val="1"/>
        <c:noMultiLvlLbl val="0"/>
      </c:catAx>
      <c:valAx>
        <c:axId val="103614336"/>
        <c:scaling>
          <c:orientation val="minMax"/>
          <c:max val="1"/>
          <c:min val="0"/>
        </c:scaling>
        <c:delete val="0"/>
        <c:axPos val="l"/>
        <c:numFmt formatCode="0%" sourceLinked="0"/>
        <c:majorTickMark val="out"/>
        <c:minorTickMark val="none"/>
        <c:tickLblPos val="nextTo"/>
        <c:spPr>
          <a:ln w="2978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chemeClr val="tx1"/>
                </a:solidFill>
                <a:latin typeface="+mn-lt"/>
                <a:ea typeface="Tahoma"/>
                <a:cs typeface="Tahoma"/>
              </a:defRPr>
            </a:pPr>
            <a:endParaRPr lang="en-US"/>
          </a:p>
        </c:txPr>
        <c:crossAx val="103612800"/>
        <c:crosses val="autoZero"/>
        <c:crossBetween val="between"/>
        <c:majorUnit val="0.1"/>
        <c:minorUnit val="5.0000000000000114E-2"/>
      </c:valAx>
      <c:spPr>
        <a:noFill/>
        <a:ln w="2383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52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97136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614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5985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303448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57832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2075" y="92075"/>
            <a:ext cx="89598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1027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4238" y="6218238"/>
            <a:ext cx="547687" cy="550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lang="en-US" sz="2600" b="1" dirty="0">
          <a:solidFill>
            <a:srgbClr val="000000"/>
          </a:solidFill>
          <a:latin typeface="Meta Offc Pro"/>
          <a:ea typeface="Meta Offc Pro" pitchFamily="34" charset="0"/>
          <a:cs typeface="Meta Offc Pro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0000"/>
          </a:solidFill>
          <a:latin typeface="Meta Offc Pro" pitchFamily="34" charset="0"/>
          <a:ea typeface="Meta Offc Pro" pitchFamily="34" charset="0"/>
          <a:cs typeface="Meta Offc Pro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0000"/>
          </a:solidFill>
          <a:latin typeface="Meta Offc Pro" pitchFamily="34" charset="0"/>
          <a:ea typeface="Meta Offc Pro" pitchFamily="34" charset="0"/>
          <a:cs typeface="Meta Offc Pro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0000"/>
          </a:solidFill>
          <a:latin typeface="Meta Offc Pro" pitchFamily="34" charset="0"/>
          <a:ea typeface="Meta Offc Pro" pitchFamily="34" charset="0"/>
          <a:cs typeface="Meta Offc Pro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0000"/>
          </a:solidFill>
          <a:latin typeface="Meta Offc Pro" pitchFamily="34" charset="0"/>
          <a:ea typeface="Meta Offc Pro" pitchFamily="34" charset="0"/>
          <a:cs typeface="Meta Offc Pro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3358658"/>
              </p:ext>
            </p:extLst>
          </p:nvPr>
        </p:nvGraphicFramePr>
        <p:xfrm>
          <a:off x="-76200" y="1752600"/>
          <a:ext cx="9144000" cy="39989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"/>
            <a:ext cx="9144000" cy="990600"/>
          </a:xfrm>
          <a:ln/>
        </p:spPr>
        <p:txBody>
          <a:bodyPr/>
          <a:lstStyle/>
          <a:p>
            <a:pPr eaLnBrk="1" hangingPunct="1"/>
            <a:r>
              <a:rPr lang="en-US" sz="2400" dirty="0">
                <a:latin typeface="+mn-lt"/>
              </a:rPr>
              <a:t>Exhibit 11.1</a:t>
            </a:r>
            <a:br>
              <a:rPr lang="en-US" sz="2400" dirty="0">
                <a:latin typeface="+mn-lt"/>
              </a:rPr>
            </a:br>
            <a:r>
              <a:rPr lang="en-US" sz="2400" dirty="0">
                <a:latin typeface="+mn-lt"/>
              </a:rPr>
              <a:t>Among All Large Firms (200 or More Workers) Offering Health Benefits to Active Workers, Percentage of Firms Offering Retiree Health Benefits, 1988-2012</a:t>
            </a:r>
            <a:endParaRPr sz="2400" dirty="0" smtClean="0">
              <a:latin typeface="+mn-lt"/>
              <a:cs typeface="Meta Offc Pro" pitchFamily="34" charset="0"/>
            </a:endParaRPr>
          </a:p>
        </p:txBody>
      </p:sp>
      <p:sp>
        <p:nvSpPr>
          <p:cNvPr id="4101" name="Rectangle 9"/>
          <p:cNvSpPr>
            <a:spLocks noChangeArrowheads="1"/>
          </p:cNvSpPr>
          <p:nvPr/>
        </p:nvSpPr>
        <p:spPr bwMode="auto">
          <a:xfrm>
            <a:off x="0" y="6013471"/>
            <a:ext cx="8458200" cy="82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hangingPunct="0">
              <a:spcBef>
                <a:spcPts val="400"/>
              </a:spcBef>
            </a:pPr>
            <a:r>
              <a:rPr lang="en-US" sz="1100" dirty="0" smtClean="0"/>
              <a:t>NOTE: Tests found no statistical difference from estimate for the previous year shown (p&lt;.05).  No statistical tests are conducted for years prior to 1999. </a:t>
            </a:r>
          </a:p>
          <a:p>
            <a:pPr eaLnBrk="0" hangingPunct="0">
              <a:spcBef>
                <a:spcPts val="400"/>
              </a:spcBef>
            </a:pPr>
            <a:r>
              <a:rPr lang="en-US" sz="1100" dirty="0" smtClean="0"/>
              <a:t>SOURCE: Kaiser/HRET Survey of Employer-Sponsored Health Benefits, 1999-2012; KPMG Survey of Employer-Sponsored Health Benefits, 1991, 1993, 1995, 1998; The Health Insurance Association of America (</a:t>
            </a:r>
            <a:r>
              <a:rPr lang="en-US" sz="1100" dirty="0" err="1" smtClean="0"/>
              <a:t>HIAA</a:t>
            </a:r>
            <a:r>
              <a:rPr lang="en-US" sz="1100" dirty="0" smtClean="0"/>
              <a:t>), 1988.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4200309212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11.1 Among All Large Firms (200 or More Workers) Offering Health Benefits to Active Workers, Percentage of Firms Offering Retiree Health Benefits, 1988-2012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11.1 Among All Large Firms (200 or More Workers) Offering Health Benefits to Active Workers, Percentage of Firms Offering Retiree Health Benefits, 1988-2012</dc:title>
  <dc:creator>NirmitaP</dc:creator>
  <cp:lastModifiedBy>NirmitaP</cp:lastModifiedBy>
  <cp:revision>1</cp:revision>
  <dcterms:created xsi:type="dcterms:W3CDTF">2013-03-08T18:43:20Z</dcterms:created>
  <dcterms:modified xsi:type="dcterms:W3CDTF">2013-03-08T18:43:21Z</dcterms:modified>
</cp:coreProperties>
</file>