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73A40-D66F-4966-86BB-9D28DC05CED4}" type="datetimeFigureOut">
              <a:rPr lang="en-US" smtClean="0"/>
              <a:t>3/13/2013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3CD2F-6A17-4449-85B3-396BF50575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055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E76084-7007-4F9A-9BF5-85CA96B02EE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163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896112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Meta Offc Pro"/>
                <a:cs typeface="Meta Offc Pro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07868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443484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Meta Offc Pro"/>
                <a:cs typeface="Meta Offc Pro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2"/>
          </p:nvPr>
        </p:nvSpPr>
        <p:spPr>
          <a:xfrm>
            <a:off x="4617720" y="1097280"/>
            <a:ext cx="443484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599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29260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Meta Offc Pro"/>
                <a:cs typeface="Meta Offc Pro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1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5" name="Content Placeholder 2"/>
          <p:cNvSpPr>
            <a:spLocks noGrp="1"/>
          </p:cNvSpPr>
          <p:nvPr>
            <p:ph idx="12"/>
          </p:nvPr>
        </p:nvSpPr>
        <p:spPr>
          <a:xfrm>
            <a:off x="3108960" y="1097280"/>
            <a:ext cx="29260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3"/>
          </p:nvPr>
        </p:nvSpPr>
        <p:spPr>
          <a:xfrm>
            <a:off x="6126480" y="1097280"/>
            <a:ext cx="292608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341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Meta Offc Pro"/>
                <a:cs typeface="Meta Offc Pro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dirty="0" smtClean="0"/>
              <a:t>Insert Source Here</a:t>
            </a:r>
          </a:p>
        </p:txBody>
      </p:sp>
      <p:sp>
        <p:nvSpPr>
          <p:cNvPr id="6" name="Tit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23123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 dirty="0" smtClean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03920" y="6217920"/>
            <a:ext cx="548640" cy="551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171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US" sz="2600" b="1" i="0" dirty="0" smtClean="0">
          <a:solidFill>
            <a:srgbClr val="000000"/>
          </a:solidFill>
          <a:latin typeface="Meta Offc Pro"/>
          <a:ea typeface="+mj-ea"/>
          <a:cs typeface="Meta Offc Pro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Medicaid’s </a:t>
            </a:r>
            <a:r>
              <a:rPr lang="en-US" dirty="0" smtClean="0"/>
              <a:t>Benefits Reflect </a:t>
            </a:r>
            <a:r>
              <a:rPr lang="en-US" dirty="0"/>
              <a:t>the </a:t>
            </a:r>
            <a:r>
              <a:rPr lang="en-US" dirty="0" smtClean="0"/>
              <a:t>Needs </a:t>
            </a:r>
            <a:r>
              <a:rPr lang="en-US" dirty="0"/>
              <a:t>of the </a:t>
            </a:r>
            <a:r>
              <a:rPr lang="en-US" dirty="0" smtClean="0"/>
              <a:t>Population It Serves</a:t>
            </a:r>
            <a:endParaRPr lang="en-US" dirty="0"/>
          </a:p>
        </p:txBody>
      </p:sp>
      <p:graphicFrame>
        <p:nvGraphicFramePr>
          <p:cNvPr id="4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903231"/>
              </p:ext>
            </p:extLst>
          </p:nvPr>
        </p:nvGraphicFramePr>
        <p:xfrm>
          <a:off x="533400" y="1295400"/>
          <a:ext cx="7924800" cy="4864545"/>
        </p:xfrm>
        <a:graphic>
          <a:graphicData uri="http://schemas.openxmlformats.org/drawingml/2006/table">
            <a:tbl>
              <a:tblPr/>
              <a:tblGrid>
                <a:gridCol w="1676400"/>
                <a:gridCol w="6248400"/>
              </a:tblGrid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Low-Income Families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Pregnant Women:  Pre-natal care and delivery costs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Children:  Routine and specialized care for childhood development    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(immunizations, dental, vision, speech therapy)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Families:  Affordable coverage to prepare for the unexpected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(emergency dental, hospitalizations, antibiotics)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605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Individuals with Disabilities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Autistic Child:  In-home therapy, speech/occupational therapy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Cerebral Palsy:  Assistance to gain independence (personal care,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case management and assistive technology)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HIV/AIDS:  Physician services, prescription drugs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Mental Illness:  Prescription drugs, physicians services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5446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Elderly Individuals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Medicare beneficiary:  help paying for Medicare premiums and cost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sharing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Community Waiver Participant:  community based care and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 personal care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Nursing Home Resident:  care paid by Medicaid since Medicare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  does not cover institutional care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642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Custom 2">
      <a:dk1>
        <a:srgbClr val="000000"/>
      </a:dk1>
      <a:lt1>
        <a:srgbClr val="FFFFFF"/>
      </a:lt1>
      <a:dk2>
        <a:srgbClr val="FF8811"/>
      </a:dk2>
      <a:lt2>
        <a:srgbClr val="FFD204"/>
      </a:lt2>
      <a:accent1>
        <a:srgbClr val="133559"/>
      </a:accent1>
      <a:accent2>
        <a:srgbClr val="025189"/>
      </a:accent2>
      <a:accent3>
        <a:srgbClr val="0072C0"/>
      </a:accent3>
      <a:accent4>
        <a:srgbClr val="31A3E3"/>
      </a:accent4>
      <a:accent5>
        <a:srgbClr val="7BC7ED"/>
      </a:accent5>
      <a:accent6>
        <a:srgbClr val="B0DDF4"/>
      </a:accent6>
      <a:hlink>
        <a:srgbClr val="0072C0"/>
      </a:hlink>
      <a:folHlink>
        <a:srgbClr val="31A3E3"/>
      </a:folHlink>
    </a:clrScheme>
    <a:fontScheme name="Meta Offc Pro">
      <a:majorFont>
        <a:latin typeface="Meta Offc Pro"/>
        <a:ea typeface=""/>
        <a:cs typeface=""/>
      </a:majorFont>
      <a:minorFont>
        <a:latin typeface="Meta Offc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 cmpd="sng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ctr">
          <a:defRPr dirty="0" err="1" smtClean="0">
            <a:latin typeface="Meta Offc Pro"/>
            <a:cs typeface="Meta Offc Pro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F7871B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E07A17"/>
        </a:accent6>
        <a:hlink>
          <a:srgbClr val="747894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6244D"/>
        </a:accent1>
        <a:accent2>
          <a:srgbClr val="465274"/>
        </a:accent2>
        <a:accent3>
          <a:srgbClr val="FFFFFF"/>
        </a:accent3>
        <a:accent4>
          <a:srgbClr val="000000"/>
        </a:accent4>
        <a:accent5>
          <a:srgbClr val="AAACB2"/>
        </a:accent5>
        <a:accent6>
          <a:srgbClr val="3F4968"/>
        </a:accent6>
        <a:hlink>
          <a:srgbClr val="F7871B"/>
        </a:hlink>
        <a:folHlink>
          <a:srgbClr val="FCB4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5">
        <a:dk1>
          <a:srgbClr val="000000"/>
        </a:dk1>
        <a:lt1>
          <a:srgbClr val="FFFFFF"/>
        </a:lt1>
        <a:dk2>
          <a:srgbClr val="000000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0000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6">
        <a:dk1>
          <a:srgbClr val="06244D"/>
        </a:dk1>
        <a:lt1>
          <a:srgbClr val="FFFFFF"/>
        </a:lt1>
        <a:dk2>
          <a:srgbClr val="06244D"/>
        </a:dk2>
        <a:lt2>
          <a:srgbClr val="B5B8C9"/>
        </a:lt2>
        <a:accent1>
          <a:srgbClr val="465274"/>
        </a:accent1>
        <a:accent2>
          <a:srgbClr val="06244D"/>
        </a:accent2>
        <a:accent3>
          <a:srgbClr val="FFFFFF"/>
        </a:accent3>
        <a:accent4>
          <a:srgbClr val="041D40"/>
        </a:accent4>
        <a:accent5>
          <a:srgbClr val="B0B3BC"/>
        </a:accent5>
        <a:accent6>
          <a:srgbClr val="052045"/>
        </a:accent6>
        <a:hlink>
          <a:srgbClr val="FCB460"/>
        </a:hlink>
        <a:folHlink>
          <a:srgbClr val="F7871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154</Words>
  <Application>Microsoft Office PowerPoint</Application>
  <PresentationFormat>On-screen Show (4:3)</PresentationFormat>
  <Paragraphs>24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</vt:lpstr>
      <vt:lpstr>Medicaid’s Benefits Reflect the Needs of the Population It Serves</vt:lpstr>
    </vt:vector>
  </TitlesOfParts>
  <Company>Kaiser Family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Medicaid’s Benefits Reflect the Needs of the Population It Serves</dc:title>
  <dc:creator>Evonne Young</dc:creator>
  <cp:lastModifiedBy>Sam Ross</cp:lastModifiedBy>
  <cp:revision>2</cp:revision>
  <dcterms:created xsi:type="dcterms:W3CDTF">2013-03-13T19:54:12Z</dcterms:created>
  <dcterms:modified xsi:type="dcterms:W3CDTF">2013-03-13T20:30:15Z</dcterms:modified>
</cp:coreProperties>
</file>